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2.xml" ContentType="application/vnd.openxmlformats-officedocument.presentationml.notesSlide+xml"/>
  <Override PartName="/ppt/theme/themeOverride3.xml" ContentType="application/vnd.openxmlformats-officedocument.themeOverr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4.xml" ContentType="application/vnd.openxmlformats-officedocument.presentationml.notesSlid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5.xml" ContentType="application/vnd.openxmlformats-officedocument.presentationml.notesSlide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notesSlides/notesSlide6.xml" ContentType="application/vnd.openxmlformats-officedocument.presentationml.notesSlide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notesSlides/notesSlide7.xml" ContentType="application/vnd.openxmlformats-officedocument.presentationml.notesSlide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notesSlides/notesSlide8.xml" ContentType="application/vnd.openxmlformats-officedocument.presentationml.notesSlide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notesSlides/notesSlide9.xml" ContentType="application/vnd.openxmlformats-officedocument.presentationml.notesSlide+xml"/>
  <Override PartName="/ppt/tags/tag24.xml" ContentType="application/vnd.openxmlformats-officedocument.presentationml.tag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9" r:id="rId2"/>
    <p:sldMasterId id="2147483684" r:id="rId3"/>
  </p:sldMasterIdLst>
  <p:notesMasterIdLst>
    <p:notesMasterId r:id="rId40"/>
  </p:notesMasterIdLst>
  <p:sldIdLst>
    <p:sldId id="259" r:id="rId4"/>
    <p:sldId id="261" r:id="rId5"/>
    <p:sldId id="262" r:id="rId6"/>
    <p:sldId id="296" r:id="rId7"/>
    <p:sldId id="297" r:id="rId8"/>
    <p:sldId id="298" r:id="rId9"/>
    <p:sldId id="299" r:id="rId10"/>
    <p:sldId id="300" r:id="rId11"/>
    <p:sldId id="301" r:id="rId12"/>
    <p:sldId id="302" r:id="rId13"/>
    <p:sldId id="303" r:id="rId14"/>
    <p:sldId id="322" r:id="rId15"/>
    <p:sldId id="326" r:id="rId16"/>
    <p:sldId id="325" r:id="rId17"/>
    <p:sldId id="323" r:id="rId18"/>
    <p:sldId id="304" r:id="rId19"/>
    <p:sldId id="319" r:id="rId20"/>
    <p:sldId id="320" r:id="rId21"/>
    <p:sldId id="321" r:id="rId22"/>
    <p:sldId id="327" r:id="rId23"/>
    <p:sldId id="328" r:id="rId24"/>
    <p:sldId id="329" r:id="rId25"/>
    <p:sldId id="324" r:id="rId26"/>
    <p:sldId id="305" r:id="rId27"/>
    <p:sldId id="306" r:id="rId28"/>
    <p:sldId id="307" r:id="rId29"/>
    <p:sldId id="308" r:id="rId30"/>
    <p:sldId id="309" r:id="rId31"/>
    <p:sldId id="310" r:id="rId32"/>
    <p:sldId id="311" r:id="rId33"/>
    <p:sldId id="312" r:id="rId34"/>
    <p:sldId id="315" r:id="rId35"/>
    <p:sldId id="318" r:id="rId36"/>
    <p:sldId id="317" r:id="rId37"/>
    <p:sldId id="314" r:id="rId38"/>
    <p:sldId id="313" r:id="rId39"/>
  </p:sldIdLst>
  <p:sldSz cx="12192000" cy="6858000"/>
  <p:notesSz cx="7104063" cy="10234613"/>
  <p:custDataLst>
    <p:tags r:id="rId4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5730" autoAdjust="0"/>
  </p:normalViewPr>
  <p:slideViewPr>
    <p:cSldViewPr snapToGrid="0">
      <p:cViewPr varScale="1">
        <p:scale>
          <a:sx n="112" d="100"/>
          <a:sy n="112" d="100"/>
        </p:scale>
        <p:origin x="492" y="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39" d="100"/>
        <a:sy n="139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2020/12/9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1584" y="1279287"/>
            <a:ext cx="6140577" cy="345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0375" y="4925254"/>
            <a:ext cx="5682996" cy="40297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72178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42774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61476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2723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37277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11177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99379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01319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47899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50765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21753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3803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2020/12/9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E9A20-9F92-43EC-9B6B-0B9F9696CD5B}" type="datetimeFigureOut">
              <a:rPr lang="zh-CN" altLang="en-US" smtClean="0"/>
              <a:t>2020/12/9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95BC2-2F99-41A0-B034-A95F03D07A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63012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E9A20-9F92-43EC-9B6B-0B9F9696CD5B}" type="datetimeFigureOut">
              <a:rPr lang="zh-CN" altLang="en-US" smtClean="0"/>
              <a:t>2020/12/9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95BC2-2F99-41A0-B034-A95F03D07A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60722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E9A20-9F92-43EC-9B6B-0B9F9696CD5B}" type="datetimeFigureOut">
              <a:rPr lang="zh-CN" altLang="en-US" smtClean="0"/>
              <a:t>2020/12/9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95BC2-2F99-41A0-B034-A95F03D07A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46703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E9A20-9F92-43EC-9B6B-0B9F9696CD5B}" type="datetimeFigureOut">
              <a:rPr lang="zh-CN" altLang="en-US" smtClean="0"/>
              <a:t>2020/12/9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95BC2-2F99-41A0-B034-A95F03D07A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935039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E9A20-9F92-43EC-9B6B-0B9F9696CD5B}" type="datetimeFigureOut">
              <a:rPr lang="zh-CN" altLang="en-US" smtClean="0"/>
              <a:t>2020/12/9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95BC2-2F99-41A0-B034-A95F03D07A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328871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E9A20-9F92-43EC-9B6B-0B9F9696CD5B}" type="datetimeFigureOut">
              <a:rPr lang="zh-CN" altLang="en-US" smtClean="0"/>
              <a:t>2020/12/9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95BC2-2F99-41A0-B034-A95F03D07A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172158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E9A20-9F92-43EC-9B6B-0B9F9696CD5B}" type="datetimeFigureOut">
              <a:rPr lang="zh-CN" altLang="en-US" smtClean="0"/>
              <a:t>2020/12/9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95BC2-2F99-41A0-B034-A95F03D07A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074186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E9A20-9F92-43EC-9B6B-0B9F9696CD5B}" type="datetimeFigureOut">
              <a:rPr lang="zh-CN" altLang="en-US" smtClean="0"/>
              <a:t>2020/12/9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95BC2-2F99-41A0-B034-A95F03D07A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939292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E9A20-9F92-43EC-9B6B-0B9F9696CD5B}" type="datetimeFigureOut">
              <a:rPr lang="zh-CN" altLang="en-US" smtClean="0"/>
              <a:t>2020/12/9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95BC2-2F99-41A0-B034-A95F03D07A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400330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E9A20-9F92-43EC-9B6B-0B9F9696CD5B}" type="datetimeFigureOut">
              <a:rPr lang="zh-CN" altLang="en-US" smtClean="0"/>
              <a:t>2020/12/9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95BC2-2F99-41A0-B034-A95F03D07A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80748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2020/12/9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2020/12/9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718618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489035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矩形 3"/>
          <p:cNvSpPr/>
          <p:nvPr userDrawn="1"/>
        </p:nvSpPr>
        <p:spPr>
          <a:xfrm>
            <a:off x="8325228" y="6545425"/>
            <a:ext cx="77513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www.1ppt.com/moban/        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行业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www.1ppt.com/hangye/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节日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www.1ppt.com/jieri/  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素材：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www.1ppt.com/sucai/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背景图片：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www.1ppt.com/beijing/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图表：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www.1ppt.com/tubiao/    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精美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www.1ppt.com/xiazai/ 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www.1ppt.com/powerpoint/      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课件：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www.1ppt.com/kejian/           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字体下载：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www.1ppt.com/ziti/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工作总结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www.1ppt.com/xiazai/zongjie/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工作计划：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www.1ppt.com/xiazai/jihua/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商务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www.1ppt.com/moban/shangwu/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个人简历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www.1ppt.com/xiazai/jianli/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毕业答辩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www.1ppt.com/xiazai/dabian/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工作汇报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www.1ppt.com/xiazai/huibao/    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59974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233355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504483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E9A20-9F92-43EC-9B6B-0B9F9696CD5B}" type="datetimeFigureOut">
              <a:rPr lang="zh-CN" altLang="en-US" smtClean="0"/>
              <a:t>2020/12/9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95BC2-2F99-41A0-B034-A95F03D07A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77308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5" Type="http://schemas.openxmlformats.org/officeDocument/2006/relationships/slideLayout" Target="../slideLayouts/slideLayout6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5.xml"/><Relationship Id="rId9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1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3.xml"/><Relationship Id="rId10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 29" descr="资源 21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23190" y="-48895"/>
            <a:ext cx="12419965" cy="69557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 29" descr="资源 211"/>
          <p:cNvPicPr>
            <a:picLocks noChangeAspect="1"/>
          </p:cNvPicPr>
          <p:nvPr userDrawn="1"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23190" y="-48895"/>
            <a:ext cx="12419965" cy="6955790"/>
          </a:xfrm>
          <a:prstGeom prst="rect">
            <a:avLst/>
          </a:prstGeom>
        </p:spPr>
      </p:pic>
      <p:pic>
        <p:nvPicPr>
          <p:cNvPr id="27" name="图片 26" descr="资源 2111"/>
          <p:cNvPicPr>
            <a:picLocks noChangeAspect="1"/>
          </p:cNvPicPr>
          <p:nvPr userDrawn="1"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5595" y="231775"/>
            <a:ext cx="800735" cy="822960"/>
          </a:xfrm>
          <a:prstGeom prst="rect">
            <a:avLst/>
          </a:prstGeom>
        </p:spPr>
      </p:pic>
      <p:sp>
        <p:nvSpPr>
          <p:cNvPr id="33" name="TextBox 31"/>
          <p:cNvSpPr txBox="1"/>
          <p:nvPr userDrawn="1"/>
        </p:nvSpPr>
        <p:spPr>
          <a:xfrm>
            <a:off x="1116330" y="443548"/>
            <a:ext cx="5208588" cy="46166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lvl="0" eaLnBrk="1" hangingPunct="1"/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请在母版更改您的标题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</p:sldLayoutIdLst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4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4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400" tmFilter="0,0; .5, 1; 1, 1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</p:bld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FE9A20-9F92-43EC-9B6B-0B9F9696CD5B}" type="datetimeFigureOut">
              <a:rPr lang="zh-CN" altLang="en-US" smtClean="0"/>
              <a:t>2020/12/9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095BC2-2F99-41A0-B034-A95F03D07A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13850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6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tags" Target="../tags/tag11.xml"/><Relationship Id="rId7" Type="http://schemas.openxmlformats.org/officeDocument/2006/relationships/image" Target="../media/image11.png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6" Type="http://schemas.openxmlformats.org/officeDocument/2006/relationships/image" Target="../media/image10.png"/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6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tags" Target="../tags/tag14.xml"/><Relationship Id="rId7" Type="http://schemas.openxmlformats.org/officeDocument/2006/relationships/image" Target="../media/image11.png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image" Target="../media/image10.png"/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9.png"/><Relationship Id="rId5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0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tags" Target="../tags/tag17.xml"/><Relationship Id="rId7" Type="http://schemas.openxmlformats.org/officeDocument/2006/relationships/image" Target="../media/image11.png"/><Relationship Id="rId2" Type="http://schemas.openxmlformats.org/officeDocument/2006/relationships/tags" Target="../tags/tag16.xml"/><Relationship Id="rId1" Type="http://schemas.openxmlformats.org/officeDocument/2006/relationships/tags" Target="../tags/tag15.xml"/><Relationship Id="rId6" Type="http://schemas.openxmlformats.org/officeDocument/2006/relationships/image" Target="../media/image10.png"/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9.jpeg"/><Relationship Id="rId5" Type="http://schemas.openxmlformats.org/officeDocument/2006/relationships/image" Target="../media/image20.png"/><Relationship Id="rId4" Type="http://schemas.openxmlformats.org/officeDocument/2006/relationships/image" Target="../media/image5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3.jpeg"/><Relationship Id="rId5" Type="http://schemas.openxmlformats.org/officeDocument/2006/relationships/image" Target="../media/image20.png"/><Relationship Id="rId4" Type="http://schemas.openxmlformats.org/officeDocument/2006/relationships/image" Target="../media/image6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7.jpeg"/><Relationship Id="rId5" Type="http://schemas.openxmlformats.org/officeDocument/2006/relationships/image" Target="../media/image20.png"/><Relationship Id="rId4" Type="http://schemas.openxmlformats.org/officeDocument/2006/relationships/image" Target="../media/image66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tags" Target="../tags/tag20.xml"/><Relationship Id="rId7" Type="http://schemas.openxmlformats.org/officeDocument/2006/relationships/image" Target="../media/image11.png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image" Target="../media/image10.png"/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tags" Target="../tags/tag3.xml"/><Relationship Id="rId7" Type="http://schemas.openxmlformats.org/officeDocument/2006/relationships/image" Target="../media/image10.png"/><Relationship Id="rId2" Type="http://schemas.openxmlformats.org/officeDocument/2006/relationships/tags" Target="../tags/tag2.xml"/><Relationship Id="rId1" Type="http://schemas.openxmlformats.org/officeDocument/2006/relationships/themeOverride" Target="../theme/themeOverride3.xml"/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4.xml"/><Relationship Id="rId9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tags" Target="../tags/tag23.xml"/><Relationship Id="rId7" Type="http://schemas.openxmlformats.org/officeDocument/2006/relationships/image" Target="../media/image11.png"/><Relationship Id="rId2" Type="http://schemas.openxmlformats.org/officeDocument/2006/relationships/tags" Target="../tags/tag22.xml"/><Relationship Id="rId1" Type="http://schemas.openxmlformats.org/officeDocument/2006/relationships/tags" Target="../tags/tag21.xml"/><Relationship Id="rId6" Type="http://schemas.openxmlformats.org/officeDocument/2006/relationships/image" Target="../media/image10.png"/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24.xml"/><Relationship Id="rId6" Type="http://schemas.openxmlformats.org/officeDocument/2006/relationships/image" Target="../media/image76.jpeg"/><Relationship Id="rId5" Type="http://schemas.openxmlformats.org/officeDocument/2006/relationships/image" Target="../media/image20.png"/><Relationship Id="rId4" Type="http://schemas.openxmlformats.org/officeDocument/2006/relationships/image" Target="../media/image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tags" Target="../tags/tag7.xml"/><Relationship Id="rId7" Type="http://schemas.openxmlformats.org/officeDocument/2006/relationships/image" Target="../media/image11.png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image" Target="../media/image10.png"/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8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0.png"/><Relationship Id="rId4" Type="http://schemas.openxmlformats.org/officeDocument/2006/relationships/image" Target="../media/image23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 descr="资源 3311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9595" y="454025"/>
            <a:ext cx="3613150" cy="3442970"/>
          </a:xfrm>
          <a:prstGeom prst="rect">
            <a:avLst/>
          </a:prstGeom>
        </p:spPr>
      </p:pic>
      <p:pic>
        <p:nvPicPr>
          <p:cNvPr id="34" name="图片 33" descr="资源 1311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98308" y="4122828"/>
            <a:ext cx="1527810" cy="1630045"/>
          </a:xfrm>
          <a:prstGeom prst="rect">
            <a:avLst/>
          </a:prstGeom>
        </p:spPr>
      </p:pic>
      <p:pic>
        <p:nvPicPr>
          <p:cNvPr id="17" name="图片 16" descr="资源 3011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51908" r="-3575"/>
          <a:stretch>
            <a:fillRect/>
          </a:stretch>
        </p:blipFill>
        <p:spPr>
          <a:xfrm>
            <a:off x="4773295" y="-26035"/>
            <a:ext cx="2999105" cy="1464310"/>
          </a:xfrm>
          <a:prstGeom prst="rect">
            <a:avLst/>
          </a:prstGeom>
        </p:spPr>
      </p:pic>
      <p:pic>
        <p:nvPicPr>
          <p:cNvPr id="19" name="图片 18" descr="资源 3211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62145" y="1438275"/>
            <a:ext cx="1089025" cy="850900"/>
          </a:xfrm>
          <a:prstGeom prst="rect">
            <a:avLst/>
          </a:prstGeom>
        </p:spPr>
      </p:pic>
      <p:pic>
        <p:nvPicPr>
          <p:cNvPr id="3" name="图片 2" descr="资源 3511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98280" y="-48895"/>
            <a:ext cx="3079750" cy="306705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3977196" y="3291831"/>
            <a:ext cx="82148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尚酷简体" panose="02000000000000000000" pitchFamily="2" charset="-122"/>
                <a:ea typeface="方正尚酷简体" panose="02000000000000000000" pitchFamily="2" charset="-122"/>
                <a:cs typeface="+mn-ea"/>
                <a:sym typeface="+mn-lt"/>
              </a:rPr>
              <a:t>日常记录及信息分享服务软件</a:t>
            </a:r>
            <a:endParaRPr lang="en-US" altLang="zh-CN" sz="4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尚酷简体" panose="02000000000000000000" pitchFamily="2" charset="-122"/>
              <a:ea typeface="方正尚酷简体" panose="02000000000000000000" pitchFamily="2" charset="-122"/>
              <a:cs typeface="+mn-ea"/>
              <a:sym typeface="+mn-lt"/>
            </a:endParaRPr>
          </a:p>
        </p:txBody>
      </p:sp>
      <p:sp>
        <p:nvSpPr>
          <p:cNvPr id="6" name="Rectangle 4"/>
          <p:cNvSpPr txBox="1">
            <a:spLocks noChangeArrowheads="1"/>
          </p:cNvSpPr>
          <p:nvPr/>
        </p:nvSpPr>
        <p:spPr bwMode="auto">
          <a:xfrm>
            <a:off x="6575425" y="4396504"/>
            <a:ext cx="5923280" cy="3733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pPr lvl="0" algn="l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600" b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————</a:t>
            </a:r>
            <a:r>
              <a:rPr lang="zh-CN" altLang="en-US" sz="1600" b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基于</a:t>
            </a:r>
            <a:r>
              <a:rPr lang="en-US" altLang="zh-CN" sz="1600" b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App</a:t>
            </a:r>
            <a:r>
              <a:rPr lang="zh-CN" altLang="en-US" sz="1600" b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的类博客式分享交流软件设计与开发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" name="TextBox 25"/>
          <p:cNvSpPr txBox="1"/>
          <p:nvPr/>
        </p:nvSpPr>
        <p:spPr>
          <a:xfrm>
            <a:off x="4562475" y="5250448"/>
            <a:ext cx="21502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685165" fontAlgn="base">
              <a:spcBef>
                <a:spcPct val="0"/>
              </a:spcBef>
              <a:spcAft>
                <a:spcPct val="0"/>
              </a:spcAft>
              <a:buFont typeface="Wingdings" panose="05000000000000000000" charset="0"/>
              <a:buChar char=""/>
              <a:defRPr/>
            </a:pPr>
            <a:r>
              <a:rPr lang="zh-CN" altLang="en-US" sz="1600" dirty="0">
                <a:cs typeface="+mn-ea"/>
                <a:sym typeface="+mn-lt"/>
              </a:rPr>
              <a:t>小组</a:t>
            </a:r>
            <a:r>
              <a:rPr lang="zh-CN" altLang="en-US" sz="1600" dirty="0">
                <a:solidFill>
                  <a:schemeClr val="tx1"/>
                </a:solidFill>
                <a:cs typeface="+mn-ea"/>
                <a:sym typeface="+mn-lt"/>
              </a:rPr>
              <a:t>：</a:t>
            </a:r>
            <a:r>
              <a:rPr lang="en-US" altLang="zh-CN" sz="1600" dirty="0">
                <a:solidFill>
                  <a:schemeClr val="tx1"/>
                </a:solidFill>
                <a:cs typeface="+mn-ea"/>
                <a:sym typeface="+mn-lt"/>
              </a:rPr>
              <a:t>G13</a:t>
            </a:r>
          </a:p>
        </p:txBody>
      </p:sp>
      <p:sp>
        <p:nvSpPr>
          <p:cNvPr id="8" name="TextBox 26"/>
          <p:cNvSpPr txBox="1"/>
          <p:nvPr/>
        </p:nvSpPr>
        <p:spPr>
          <a:xfrm>
            <a:off x="7166609" y="5250448"/>
            <a:ext cx="3708537" cy="338554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285750" indent="-285750" defTabSz="685165" fontAlgn="base">
              <a:spcBef>
                <a:spcPct val="0"/>
              </a:spcBef>
              <a:spcAft>
                <a:spcPct val="0"/>
              </a:spcAft>
              <a:buFont typeface="Wingdings" panose="05000000000000000000" charset="0"/>
              <a:buChar char=""/>
            </a:pPr>
            <a:r>
              <a:rPr lang="zh-CN" altLang="en-US" sz="1600" dirty="0">
                <a:cs typeface="+mn-ea"/>
                <a:sym typeface="+mn-lt"/>
              </a:rPr>
              <a:t>组员</a:t>
            </a:r>
            <a:r>
              <a:rPr lang="zh-CN" altLang="en-US" sz="1600" dirty="0">
                <a:solidFill>
                  <a:schemeClr val="tx1"/>
                </a:solidFill>
                <a:cs typeface="+mn-ea"/>
                <a:sym typeface="+mn-lt"/>
              </a:rPr>
              <a:t>：</a:t>
            </a:r>
            <a:r>
              <a:rPr lang="zh-CN" altLang="en-US" sz="1600" dirty="0">
                <a:cs typeface="+mn-ea"/>
                <a:sym typeface="+mn-lt"/>
              </a:rPr>
              <a:t>陈玲曦    刘书宇    童峻涛</a:t>
            </a:r>
            <a:endParaRPr lang="en-US" altLang="zh-CN" sz="1600" dirty="0">
              <a:solidFill>
                <a:schemeClr val="tx1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资源 811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65320" y="3714750"/>
            <a:ext cx="320675" cy="1308100"/>
          </a:xfrm>
          <a:prstGeom prst="rect">
            <a:avLst/>
          </a:prstGeom>
        </p:spPr>
      </p:pic>
      <p:pic>
        <p:nvPicPr>
          <p:cNvPr id="23" name="图片 22" descr="资源 1611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73095" y="1620520"/>
            <a:ext cx="1771650" cy="86995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5782945" y="3257550"/>
            <a:ext cx="4997450" cy="7683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4400" b="1" dirty="0">
                <a:cs typeface="+mn-ea"/>
                <a:sym typeface="+mn-lt"/>
              </a:rPr>
              <a:t>总体设计</a:t>
            </a:r>
          </a:p>
        </p:txBody>
      </p:sp>
      <p:sp>
        <p:nvSpPr>
          <p:cNvPr id="3" name="矩形 2"/>
          <p:cNvSpPr/>
          <p:nvPr/>
        </p:nvSpPr>
        <p:spPr>
          <a:xfrm>
            <a:off x="6584973" y="1319441"/>
            <a:ext cx="3393878" cy="18620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6600" b="1" dirty="0">
                <a:solidFill>
                  <a:schemeClr val="tx1"/>
                </a:solidFill>
                <a:cs typeface="+mn-ea"/>
                <a:sym typeface="+mn-lt"/>
              </a:rPr>
              <a:t>part</a:t>
            </a:r>
            <a:r>
              <a:rPr lang="en-US" altLang="zh-CN" sz="11500" b="1" dirty="0">
                <a:solidFill>
                  <a:schemeClr val="tx1"/>
                </a:solidFill>
                <a:cs typeface="+mn-ea"/>
                <a:sym typeface="+mn-lt"/>
              </a:rPr>
              <a:t>03</a:t>
            </a:r>
          </a:p>
        </p:txBody>
      </p:sp>
      <p:cxnSp>
        <p:nvCxnSpPr>
          <p:cNvPr id="5" name="PA_直接连接符 14"/>
          <p:cNvCxnSpPr/>
          <p:nvPr>
            <p:custDataLst>
              <p:tags r:id="rId1"/>
            </p:custDataLst>
          </p:nvPr>
        </p:nvCxnSpPr>
        <p:spPr>
          <a:xfrm>
            <a:off x="7006227" y="3215395"/>
            <a:ext cx="1134043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PA_直接连接符 14"/>
          <p:cNvCxnSpPr/>
          <p:nvPr>
            <p:custDataLst>
              <p:tags r:id="rId2"/>
            </p:custDataLst>
          </p:nvPr>
        </p:nvCxnSpPr>
        <p:spPr>
          <a:xfrm>
            <a:off x="8433230" y="3219359"/>
            <a:ext cx="1134043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A_椭圆 16"/>
          <p:cNvSpPr/>
          <p:nvPr>
            <p:custDataLst>
              <p:tags r:id="rId3"/>
            </p:custDataLst>
          </p:nvPr>
        </p:nvSpPr>
        <p:spPr>
          <a:xfrm>
            <a:off x="8240709" y="3180665"/>
            <a:ext cx="108000" cy="10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chemeClr val="tx1"/>
              </a:solidFill>
              <a:cs typeface="+mn-ea"/>
              <a:sym typeface="+mn-lt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7676AD4-E932-486A-8849-560334FEB93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69968" y="2607059"/>
            <a:ext cx="2437954" cy="2415791"/>
          </a:xfrm>
          <a:prstGeom prst="rect">
            <a:avLst/>
          </a:prstGeom>
        </p:spPr>
      </p:pic>
      <p:sp>
        <p:nvSpPr>
          <p:cNvPr id="26" name="菱形 25">
            <a:extLst>
              <a:ext uri="{FF2B5EF4-FFF2-40B4-BE49-F238E27FC236}">
                <a16:creationId xmlns:a16="http://schemas.microsoft.com/office/drawing/2014/main" id="{11F78E16-EFD0-4321-AA0E-EC6ADC62816F}"/>
              </a:ext>
            </a:extLst>
          </p:cNvPr>
          <p:cNvSpPr/>
          <p:nvPr/>
        </p:nvSpPr>
        <p:spPr>
          <a:xfrm>
            <a:off x="6239846" y="4261945"/>
            <a:ext cx="204716" cy="204716"/>
          </a:xfrm>
          <a:prstGeom prst="diamond">
            <a:avLst/>
          </a:prstGeom>
          <a:solidFill>
            <a:schemeClr val="accent5">
              <a:alpha val="8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菱形 26">
            <a:extLst>
              <a:ext uri="{FF2B5EF4-FFF2-40B4-BE49-F238E27FC236}">
                <a16:creationId xmlns:a16="http://schemas.microsoft.com/office/drawing/2014/main" id="{4D4C8031-122D-427F-ACDD-6B6A6049006F}"/>
              </a:ext>
            </a:extLst>
          </p:cNvPr>
          <p:cNvSpPr/>
          <p:nvPr/>
        </p:nvSpPr>
        <p:spPr>
          <a:xfrm>
            <a:off x="9287652" y="4261945"/>
            <a:ext cx="204716" cy="204716"/>
          </a:xfrm>
          <a:prstGeom prst="diamond">
            <a:avLst/>
          </a:prstGeom>
          <a:solidFill>
            <a:schemeClr val="accent5">
              <a:alpha val="8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9BD5E3ED-C5AC-47D9-BFF5-020454AF4C12}"/>
              </a:ext>
            </a:extLst>
          </p:cNvPr>
          <p:cNvSpPr txBox="1"/>
          <p:nvPr/>
        </p:nvSpPr>
        <p:spPr>
          <a:xfrm>
            <a:off x="6444562" y="4210414"/>
            <a:ext cx="24429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需求规定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5F0372EB-8142-4D8E-B94E-BBF4D1C78A17}"/>
              </a:ext>
            </a:extLst>
          </p:cNvPr>
          <p:cNvSpPr txBox="1"/>
          <p:nvPr/>
        </p:nvSpPr>
        <p:spPr>
          <a:xfrm>
            <a:off x="9492368" y="4210414"/>
            <a:ext cx="24429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基本设计概念和处理流程</a:t>
            </a:r>
          </a:p>
        </p:txBody>
      </p:sp>
      <p:sp>
        <p:nvSpPr>
          <p:cNvPr id="39" name="菱形 38">
            <a:extLst>
              <a:ext uri="{FF2B5EF4-FFF2-40B4-BE49-F238E27FC236}">
                <a16:creationId xmlns:a16="http://schemas.microsoft.com/office/drawing/2014/main" id="{E71230A9-7E9C-49BD-B8C7-0E09535CC315}"/>
              </a:ext>
            </a:extLst>
          </p:cNvPr>
          <p:cNvSpPr/>
          <p:nvPr/>
        </p:nvSpPr>
        <p:spPr>
          <a:xfrm>
            <a:off x="6239846" y="4908599"/>
            <a:ext cx="204716" cy="204716"/>
          </a:xfrm>
          <a:prstGeom prst="diamond">
            <a:avLst/>
          </a:prstGeom>
          <a:solidFill>
            <a:schemeClr val="accent5">
              <a:alpha val="8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A2D9C559-EB22-4F9B-9D45-DBC53B5D507B}"/>
              </a:ext>
            </a:extLst>
          </p:cNvPr>
          <p:cNvSpPr txBox="1"/>
          <p:nvPr/>
        </p:nvSpPr>
        <p:spPr>
          <a:xfrm>
            <a:off x="6444562" y="4857068"/>
            <a:ext cx="24429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功能需求与人工处理过程</a:t>
            </a:r>
          </a:p>
        </p:txBody>
      </p:sp>
    </p:spTree>
    <p:extLst>
      <p:ext uri="{BB962C8B-B14F-4D97-AF65-F5344CB8AC3E}">
        <p14:creationId xmlns:p14="http://schemas.microsoft.com/office/powerpoint/2010/main" val="323860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直接连接符 39"/>
          <p:cNvCxnSpPr/>
          <p:nvPr/>
        </p:nvCxnSpPr>
        <p:spPr>
          <a:xfrm>
            <a:off x="1661334" y="2975195"/>
            <a:ext cx="9824484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headEnd type="oval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组合 40"/>
          <p:cNvGrpSpPr/>
          <p:nvPr/>
        </p:nvGrpSpPr>
        <p:grpSpPr>
          <a:xfrm>
            <a:off x="2749108" y="2849195"/>
            <a:ext cx="252000" cy="252000"/>
            <a:chOff x="2987749" y="4514735"/>
            <a:chExt cx="252000" cy="252000"/>
          </a:xfrm>
        </p:grpSpPr>
        <p:sp>
          <p:nvSpPr>
            <p:cNvPr id="42" name="椭圆 41"/>
            <p:cNvSpPr>
              <a:spLocks noChangeAspect="1"/>
            </p:cNvSpPr>
            <p:nvPr/>
          </p:nvSpPr>
          <p:spPr>
            <a:xfrm>
              <a:off x="3023749" y="4550735"/>
              <a:ext cx="180000" cy="180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2"/>
                </a:solidFill>
              </a:endParaRPr>
            </a:p>
          </p:txBody>
        </p:sp>
        <p:sp>
          <p:nvSpPr>
            <p:cNvPr id="43" name="椭圆 42"/>
            <p:cNvSpPr>
              <a:spLocks noChangeAspect="1"/>
            </p:cNvSpPr>
            <p:nvPr/>
          </p:nvSpPr>
          <p:spPr>
            <a:xfrm>
              <a:off x="2987749" y="4514735"/>
              <a:ext cx="252000" cy="252000"/>
            </a:xfrm>
            <a:prstGeom prst="ellipse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2"/>
                </a:solidFill>
              </a:endParaRPr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10170931" y="2849195"/>
            <a:ext cx="252000" cy="252000"/>
            <a:chOff x="2987749" y="4514735"/>
            <a:chExt cx="252000" cy="252000"/>
          </a:xfrm>
        </p:grpSpPr>
        <p:sp>
          <p:nvSpPr>
            <p:cNvPr id="45" name="椭圆 44"/>
            <p:cNvSpPr>
              <a:spLocks noChangeAspect="1"/>
            </p:cNvSpPr>
            <p:nvPr/>
          </p:nvSpPr>
          <p:spPr>
            <a:xfrm>
              <a:off x="3023749" y="4550735"/>
              <a:ext cx="180000" cy="180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2"/>
                </a:solidFill>
              </a:endParaRPr>
            </a:p>
          </p:txBody>
        </p:sp>
        <p:sp>
          <p:nvSpPr>
            <p:cNvPr id="46" name="椭圆 45"/>
            <p:cNvSpPr>
              <a:spLocks noChangeAspect="1"/>
            </p:cNvSpPr>
            <p:nvPr/>
          </p:nvSpPr>
          <p:spPr>
            <a:xfrm>
              <a:off x="2987749" y="4514735"/>
              <a:ext cx="252000" cy="252000"/>
            </a:xfrm>
            <a:prstGeom prst="ellipse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2"/>
                </a:solidFill>
              </a:endParaRPr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4604564" y="2849195"/>
            <a:ext cx="252000" cy="252000"/>
            <a:chOff x="2987749" y="4514735"/>
            <a:chExt cx="252000" cy="252000"/>
          </a:xfrm>
        </p:grpSpPr>
        <p:sp>
          <p:nvSpPr>
            <p:cNvPr id="48" name="椭圆 47"/>
            <p:cNvSpPr>
              <a:spLocks noChangeAspect="1"/>
            </p:cNvSpPr>
            <p:nvPr/>
          </p:nvSpPr>
          <p:spPr>
            <a:xfrm>
              <a:off x="3023749" y="4550735"/>
              <a:ext cx="180000" cy="180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椭圆 48"/>
            <p:cNvSpPr>
              <a:spLocks noChangeAspect="1"/>
            </p:cNvSpPr>
            <p:nvPr/>
          </p:nvSpPr>
          <p:spPr>
            <a:xfrm>
              <a:off x="2987749" y="4514735"/>
              <a:ext cx="252000" cy="252000"/>
            </a:xfrm>
            <a:prstGeom prst="ellipse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0" name="组合 49"/>
          <p:cNvGrpSpPr/>
          <p:nvPr/>
        </p:nvGrpSpPr>
        <p:grpSpPr>
          <a:xfrm>
            <a:off x="8315476" y="2849195"/>
            <a:ext cx="252000" cy="252000"/>
            <a:chOff x="2987749" y="4514735"/>
            <a:chExt cx="252000" cy="252000"/>
          </a:xfrm>
        </p:grpSpPr>
        <p:sp>
          <p:nvSpPr>
            <p:cNvPr id="51" name="椭圆 50"/>
            <p:cNvSpPr>
              <a:spLocks noChangeAspect="1"/>
            </p:cNvSpPr>
            <p:nvPr/>
          </p:nvSpPr>
          <p:spPr>
            <a:xfrm>
              <a:off x="3023749" y="4550735"/>
              <a:ext cx="180000" cy="180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椭圆 51"/>
            <p:cNvSpPr>
              <a:spLocks noChangeAspect="1"/>
            </p:cNvSpPr>
            <p:nvPr/>
          </p:nvSpPr>
          <p:spPr>
            <a:xfrm>
              <a:off x="2987749" y="4514735"/>
              <a:ext cx="252000" cy="252000"/>
            </a:xfrm>
            <a:prstGeom prst="ellipse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3" name="组合 52"/>
          <p:cNvGrpSpPr/>
          <p:nvPr/>
        </p:nvGrpSpPr>
        <p:grpSpPr>
          <a:xfrm>
            <a:off x="6460020" y="2849195"/>
            <a:ext cx="252000" cy="252000"/>
            <a:chOff x="2987749" y="4514735"/>
            <a:chExt cx="252000" cy="252000"/>
          </a:xfrm>
        </p:grpSpPr>
        <p:sp>
          <p:nvSpPr>
            <p:cNvPr id="54" name="椭圆 53"/>
            <p:cNvSpPr>
              <a:spLocks noChangeAspect="1"/>
            </p:cNvSpPr>
            <p:nvPr/>
          </p:nvSpPr>
          <p:spPr>
            <a:xfrm>
              <a:off x="3023749" y="4550735"/>
              <a:ext cx="180000" cy="180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2"/>
                </a:solidFill>
              </a:endParaRPr>
            </a:p>
          </p:txBody>
        </p:sp>
        <p:sp>
          <p:nvSpPr>
            <p:cNvPr id="55" name="椭圆 54"/>
            <p:cNvSpPr>
              <a:spLocks noChangeAspect="1"/>
            </p:cNvSpPr>
            <p:nvPr/>
          </p:nvSpPr>
          <p:spPr>
            <a:xfrm>
              <a:off x="2987749" y="4514735"/>
              <a:ext cx="252000" cy="252000"/>
            </a:xfrm>
            <a:prstGeom prst="ellipse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2"/>
                </a:solidFill>
              </a:endParaRPr>
            </a:p>
          </p:txBody>
        </p:sp>
      </p:grpSp>
      <p:cxnSp>
        <p:nvCxnSpPr>
          <p:cNvPr id="56" name="直接连接符 55"/>
          <p:cNvCxnSpPr>
            <a:stCxn id="49" idx="0"/>
          </p:cNvCxnSpPr>
          <p:nvPr/>
        </p:nvCxnSpPr>
        <p:spPr>
          <a:xfrm flipV="1">
            <a:off x="4730564" y="2353186"/>
            <a:ext cx="0" cy="496009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连接符 56"/>
          <p:cNvCxnSpPr>
            <a:stCxn id="52" idx="0"/>
          </p:cNvCxnSpPr>
          <p:nvPr/>
        </p:nvCxnSpPr>
        <p:spPr>
          <a:xfrm flipH="1" flipV="1">
            <a:off x="8441440" y="2353186"/>
            <a:ext cx="36" cy="496009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/>
          <p:cNvCxnSpPr>
            <a:stCxn id="43" idx="4"/>
          </p:cNvCxnSpPr>
          <p:nvPr/>
        </p:nvCxnSpPr>
        <p:spPr>
          <a:xfrm>
            <a:off x="2875108" y="3101195"/>
            <a:ext cx="0" cy="496009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58"/>
          <p:cNvCxnSpPr>
            <a:stCxn id="55" idx="4"/>
          </p:cNvCxnSpPr>
          <p:nvPr/>
        </p:nvCxnSpPr>
        <p:spPr>
          <a:xfrm>
            <a:off x="6586020" y="3101195"/>
            <a:ext cx="1733" cy="496009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/>
          <p:cNvCxnSpPr>
            <a:stCxn id="46" idx="4"/>
          </p:cNvCxnSpPr>
          <p:nvPr/>
        </p:nvCxnSpPr>
        <p:spPr>
          <a:xfrm>
            <a:off x="10296931" y="3101195"/>
            <a:ext cx="1733" cy="475399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文本框 65"/>
          <p:cNvSpPr txBox="1"/>
          <p:nvPr/>
        </p:nvSpPr>
        <p:spPr>
          <a:xfrm>
            <a:off x="1599672" y="3814245"/>
            <a:ext cx="25508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/>
              <a:t>功能</a:t>
            </a:r>
          </a:p>
        </p:txBody>
      </p:sp>
      <p:sp>
        <p:nvSpPr>
          <p:cNvPr id="67" name="文本框 66"/>
          <p:cNvSpPr txBox="1"/>
          <p:nvPr/>
        </p:nvSpPr>
        <p:spPr>
          <a:xfrm>
            <a:off x="1769801" y="4201991"/>
            <a:ext cx="271378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1100" b="1" dirty="0"/>
              <a:t>已注册用户方：</a:t>
            </a:r>
            <a:endParaRPr lang="zh-CN" altLang="zh-CN" sz="1100" dirty="0"/>
          </a:p>
          <a:p>
            <a:r>
              <a:rPr lang="en-US" altLang="zh-CN" sz="1100" dirty="0"/>
              <a:t>  1.</a:t>
            </a:r>
            <a:r>
              <a:rPr lang="zh-CN" altLang="zh-CN" sz="1100" dirty="0"/>
              <a:t>用户登陆</a:t>
            </a:r>
          </a:p>
          <a:p>
            <a:r>
              <a:rPr lang="en-US" altLang="zh-CN" sz="1100" dirty="0"/>
              <a:t>  2.</a:t>
            </a:r>
            <a:r>
              <a:rPr lang="zh-CN" altLang="zh-CN" sz="1100" dirty="0"/>
              <a:t>用户忘记密码</a:t>
            </a:r>
          </a:p>
          <a:p>
            <a:r>
              <a:rPr lang="en-US" altLang="zh-CN" sz="1100" dirty="0"/>
              <a:t>  3.</a:t>
            </a:r>
            <a:r>
              <a:rPr lang="zh-CN" altLang="zh-CN" sz="1100" dirty="0"/>
              <a:t>用户注销账户</a:t>
            </a:r>
          </a:p>
          <a:p>
            <a:r>
              <a:rPr lang="en-US" altLang="zh-CN" sz="1100" dirty="0"/>
              <a:t>  4.</a:t>
            </a:r>
            <a:r>
              <a:rPr lang="zh-CN" altLang="zh-CN" sz="1100" dirty="0"/>
              <a:t>用户退出登录</a:t>
            </a:r>
          </a:p>
          <a:p>
            <a:r>
              <a:rPr lang="en-US" altLang="zh-CN" sz="1100" dirty="0"/>
              <a:t>  5.</a:t>
            </a:r>
            <a:r>
              <a:rPr lang="zh-CN" altLang="zh-CN" sz="1100" dirty="0"/>
              <a:t>用户固定词条搜索</a:t>
            </a:r>
          </a:p>
          <a:p>
            <a:r>
              <a:rPr lang="en-US" altLang="zh-CN" sz="1100" dirty="0"/>
              <a:t>  6.</a:t>
            </a:r>
            <a:r>
              <a:rPr lang="zh-CN" altLang="zh-CN" sz="1100" dirty="0"/>
              <a:t>用户查看历史记录</a:t>
            </a:r>
          </a:p>
          <a:p>
            <a:r>
              <a:rPr lang="zh-CN" altLang="zh-CN" sz="1100" b="1" dirty="0"/>
              <a:t>管理员方：</a:t>
            </a:r>
            <a:endParaRPr lang="zh-CN" altLang="zh-CN" sz="1100" dirty="0"/>
          </a:p>
          <a:p>
            <a:r>
              <a:rPr lang="en-US" altLang="zh-CN" sz="1100" dirty="0"/>
              <a:t>  1.</a:t>
            </a:r>
            <a:r>
              <a:rPr lang="zh-CN" altLang="zh-CN" sz="1100" dirty="0"/>
              <a:t>管理员登录</a:t>
            </a:r>
          </a:p>
          <a:p>
            <a:r>
              <a:rPr lang="en-US" altLang="zh-CN" sz="1100" dirty="0"/>
              <a:t>  2.</a:t>
            </a:r>
            <a:r>
              <a:rPr lang="zh-CN" altLang="zh-CN" sz="1100" dirty="0"/>
              <a:t>管理员管理用户</a:t>
            </a:r>
          </a:p>
          <a:p>
            <a:r>
              <a:rPr lang="en-US" altLang="zh-CN" sz="1100" dirty="0"/>
              <a:t>  3.</a:t>
            </a:r>
            <a:r>
              <a:rPr lang="zh-CN" altLang="zh-CN" sz="1100" dirty="0"/>
              <a:t>管理员浏览信息</a:t>
            </a:r>
          </a:p>
          <a:p>
            <a:r>
              <a:rPr lang="en-US" altLang="zh-CN" sz="1100" dirty="0"/>
              <a:t>  4.</a:t>
            </a:r>
            <a:r>
              <a:rPr lang="zh-CN" altLang="zh-CN" sz="1100" dirty="0"/>
              <a:t>管理员退出登录</a:t>
            </a:r>
            <a:r>
              <a:rPr lang="en-US" altLang="zh-CN" sz="1100" dirty="0"/>
              <a:t> </a:t>
            </a:r>
            <a:endParaRPr lang="zh-CN" altLang="zh-CN" sz="1100" dirty="0"/>
          </a:p>
        </p:txBody>
      </p:sp>
      <p:sp>
        <p:nvSpPr>
          <p:cNvPr id="68" name="矩形 67"/>
          <p:cNvSpPr/>
          <p:nvPr/>
        </p:nvSpPr>
        <p:spPr>
          <a:xfrm>
            <a:off x="2155108" y="3769609"/>
            <a:ext cx="1440000" cy="3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文本框 69"/>
          <p:cNvSpPr txBox="1"/>
          <p:nvPr/>
        </p:nvSpPr>
        <p:spPr>
          <a:xfrm>
            <a:off x="5310584" y="3869367"/>
            <a:ext cx="25508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/>
              <a:t>数据来源</a:t>
            </a:r>
          </a:p>
        </p:txBody>
      </p:sp>
      <p:sp>
        <p:nvSpPr>
          <p:cNvPr id="71" name="文本框 70"/>
          <p:cNvSpPr txBox="1"/>
          <p:nvPr/>
        </p:nvSpPr>
        <p:spPr>
          <a:xfrm>
            <a:off x="5504259" y="4367791"/>
            <a:ext cx="271378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1.</a:t>
            </a:r>
            <a:r>
              <a:rPr lang="zh-CN" altLang="zh-CN" sz="1100" dirty="0"/>
              <a:t>用户手动输入的用户数据</a:t>
            </a:r>
          </a:p>
          <a:p>
            <a:r>
              <a:rPr lang="en-US" altLang="zh-CN" sz="1100" dirty="0"/>
              <a:t>2.</a:t>
            </a:r>
            <a:r>
              <a:rPr lang="zh-CN" altLang="zh-CN" sz="1100" dirty="0"/>
              <a:t>已保存在云端数据库的用户数据</a:t>
            </a:r>
          </a:p>
          <a:p>
            <a:r>
              <a:rPr lang="en-US" altLang="zh-CN" sz="1100" dirty="0"/>
              <a:t>3.</a:t>
            </a:r>
            <a:r>
              <a:rPr lang="zh-CN" altLang="zh-CN" sz="1100" dirty="0"/>
              <a:t>搜索引擎中搜索关键字所得到的数据</a:t>
            </a:r>
          </a:p>
        </p:txBody>
      </p:sp>
      <p:sp>
        <p:nvSpPr>
          <p:cNvPr id="72" name="矩形 71"/>
          <p:cNvSpPr/>
          <p:nvPr/>
        </p:nvSpPr>
        <p:spPr>
          <a:xfrm>
            <a:off x="5866020" y="3773347"/>
            <a:ext cx="1440000" cy="3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文本框 73"/>
          <p:cNvSpPr txBox="1"/>
          <p:nvPr/>
        </p:nvSpPr>
        <p:spPr>
          <a:xfrm>
            <a:off x="9030925" y="3875581"/>
            <a:ext cx="25508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/>
              <a:t>输出要求</a:t>
            </a:r>
          </a:p>
        </p:txBody>
      </p:sp>
      <p:sp>
        <p:nvSpPr>
          <p:cNvPr id="75" name="文本框 74"/>
          <p:cNvSpPr txBox="1"/>
          <p:nvPr/>
        </p:nvSpPr>
        <p:spPr>
          <a:xfrm>
            <a:off x="9066040" y="4365096"/>
            <a:ext cx="271378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1.</a:t>
            </a:r>
            <a:r>
              <a:rPr lang="zh-CN" altLang="zh-CN" sz="1100" dirty="0"/>
              <a:t>提供的话题中不能包含错别字</a:t>
            </a:r>
          </a:p>
          <a:p>
            <a:r>
              <a:rPr lang="en-US" altLang="zh-CN" sz="1100" dirty="0"/>
              <a:t>2.</a:t>
            </a:r>
            <a:r>
              <a:rPr lang="zh-CN" altLang="zh-CN" sz="1100" dirty="0"/>
              <a:t>提供的话题中不能包含敏感词汇</a:t>
            </a:r>
          </a:p>
          <a:p>
            <a:r>
              <a:rPr lang="en-US" altLang="zh-CN" sz="1100" dirty="0"/>
              <a:t>3.</a:t>
            </a:r>
            <a:r>
              <a:rPr lang="zh-CN" altLang="zh-CN" sz="1100" dirty="0"/>
              <a:t>提供的话题要符合正常的语法逻辑</a:t>
            </a:r>
          </a:p>
        </p:txBody>
      </p:sp>
      <p:sp>
        <p:nvSpPr>
          <p:cNvPr id="76" name="矩形 75"/>
          <p:cNvSpPr/>
          <p:nvPr/>
        </p:nvSpPr>
        <p:spPr>
          <a:xfrm>
            <a:off x="9586361" y="3763698"/>
            <a:ext cx="1440000" cy="3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文本框 77"/>
          <p:cNvSpPr txBox="1"/>
          <p:nvPr/>
        </p:nvSpPr>
        <p:spPr>
          <a:xfrm>
            <a:off x="3545128" y="881913"/>
            <a:ext cx="25508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/>
              <a:t>性能</a:t>
            </a:r>
          </a:p>
        </p:txBody>
      </p:sp>
      <p:sp>
        <p:nvSpPr>
          <p:cNvPr id="79" name="文本框 78"/>
          <p:cNvSpPr txBox="1"/>
          <p:nvPr/>
        </p:nvSpPr>
        <p:spPr>
          <a:xfrm>
            <a:off x="3463673" y="1351501"/>
            <a:ext cx="271378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1100" dirty="0"/>
              <a:t>日记记录以及信息分享</a:t>
            </a:r>
            <a:r>
              <a:rPr lang="en-US" altLang="zh-CN" sz="1100" dirty="0"/>
              <a:t>App</a:t>
            </a:r>
            <a:r>
              <a:rPr lang="zh-CN" altLang="zh-CN" sz="1100" dirty="0"/>
              <a:t>应用程序在日常处理中的响应速度为秒级，达到实时要求，以及时反馈信息。在进行统计分析时，根据所需数据量的不同而从秒级到分钟级，原则是保证操作人员不会因为速度问题而影响工作效率。</a:t>
            </a:r>
          </a:p>
        </p:txBody>
      </p:sp>
      <p:sp>
        <p:nvSpPr>
          <p:cNvPr id="80" name="矩形 79"/>
          <p:cNvSpPr/>
          <p:nvPr/>
        </p:nvSpPr>
        <p:spPr>
          <a:xfrm>
            <a:off x="4100564" y="1227428"/>
            <a:ext cx="1440000" cy="3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文本框 80"/>
          <p:cNvSpPr txBox="1"/>
          <p:nvPr/>
        </p:nvSpPr>
        <p:spPr>
          <a:xfrm>
            <a:off x="7256040" y="881913"/>
            <a:ext cx="25508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/>
              <a:t>输入要求</a:t>
            </a:r>
          </a:p>
        </p:txBody>
      </p:sp>
      <p:sp>
        <p:nvSpPr>
          <p:cNvPr id="82" name="文本框 81"/>
          <p:cNvSpPr txBox="1"/>
          <p:nvPr/>
        </p:nvSpPr>
        <p:spPr>
          <a:xfrm>
            <a:off x="7210585" y="1351501"/>
            <a:ext cx="271378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1.</a:t>
            </a:r>
            <a:r>
              <a:rPr lang="zh-CN" altLang="zh-CN" sz="1100" dirty="0"/>
              <a:t>用户登录账号时，账号需详实准确</a:t>
            </a:r>
          </a:p>
          <a:p>
            <a:r>
              <a:rPr lang="en-US" altLang="zh-CN" sz="1100" dirty="0"/>
              <a:t>2.</a:t>
            </a:r>
            <a:r>
              <a:rPr lang="zh-CN" altLang="zh-CN" sz="1100" dirty="0"/>
              <a:t>用户登录账号时，密码需与账号相匹配</a:t>
            </a:r>
          </a:p>
          <a:p>
            <a:r>
              <a:rPr lang="en-US" altLang="zh-CN" sz="1100" dirty="0"/>
              <a:t>3.</a:t>
            </a:r>
            <a:r>
              <a:rPr lang="zh-CN" altLang="zh-CN" sz="1100" dirty="0"/>
              <a:t>用户进行词条搜索时，词条不能超出限定字数范围</a:t>
            </a:r>
          </a:p>
          <a:p>
            <a:r>
              <a:rPr lang="en-US" altLang="zh-CN" sz="1100" dirty="0"/>
              <a:t>4.</a:t>
            </a:r>
            <a:r>
              <a:rPr lang="zh-CN" altLang="zh-CN" sz="1100" dirty="0"/>
              <a:t>用户进行词条搜索时，词条中不能包含敏感词汇</a:t>
            </a:r>
          </a:p>
        </p:txBody>
      </p:sp>
      <p:sp>
        <p:nvSpPr>
          <p:cNvPr id="83" name="矩形 82"/>
          <p:cNvSpPr/>
          <p:nvPr/>
        </p:nvSpPr>
        <p:spPr>
          <a:xfrm>
            <a:off x="7811476" y="1227428"/>
            <a:ext cx="1440000" cy="3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îṡ1îďe">
            <a:extLst>
              <a:ext uri="{FF2B5EF4-FFF2-40B4-BE49-F238E27FC236}">
                <a16:creationId xmlns:a16="http://schemas.microsoft.com/office/drawing/2014/main" id="{F13C8046-5F2E-4098-A6FC-72001334693E}"/>
              </a:ext>
            </a:extLst>
          </p:cNvPr>
          <p:cNvSpPr txBox="1"/>
          <p:nvPr/>
        </p:nvSpPr>
        <p:spPr bwMode="auto">
          <a:xfrm>
            <a:off x="1235708" y="499441"/>
            <a:ext cx="1549400" cy="4199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rIns="90000" anchor="ctr">
            <a:normAutofit/>
          </a:bodyPr>
          <a:lstStyle/>
          <a:p>
            <a:pPr algn="ctr">
              <a:spcBef>
                <a:spcPct val="0"/>
              </a:spcBef>
            </a:pPr>
            <a:r>
              <a:rPr lang="zh-CN" altLang="en-US" b="1" dirty="0"/>
              <a:t>需求规定</a:t>
            </a:r>
            <a:endParaRPr lang="en-US" altLang="zh-CN" b="1" dirty="0"/>
          </a:p>
        </p:txBody>
      </p:sp>
      <p:pic>
        <p:nvPicPr>
          <p:cNvPr id="63" name="图片 62">
            <a:extLst>
              <a:ext uri="{FF2B5EF4-FFF2-40B4-BE49-F238E27FC236}">
                <a16:creationId xmlns:a16="http://schemas.microsoft.com/office/drawing/2014/main" id="{1B98225D-99FF-454F-85EF-7DA33FB5B7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888" y="343632"/>
            <a:ext cx="762066" cy="731583"/>
          </a:xfrm>
          <a:prstGeom prst="rect">
            <a:avLst/>
          </a:prstGeom>
        </p:spPr>
      </p:pic>
      <p:pic>
        <p:nvPicPr>
          <p:cNvPr id="64" name="图片 63" descr="资源 1111">
            <a:extLst>
              <a:ext uri="{FF2B5EF4-FFF2-40B4-BE49-F238E27FC236}">
                <a16:creationId xmlns:a16="http://schemas.microsoft.com/office/drawing/2014/main" id="{165038D8-1797-403C-ABBF-3A4D65508B7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99672" y="1619383"/>
            <a:ext cx="1241425" cy="777875"/>
          </a:xfrm>
          <a:prstGeom prst="rect">
            <a:avLst/>
          </a:prstGeom>
        </p:spPr>
      </p:pic>
      <p:pic>
        <p:nvPicPr>
          <p:cNvPr id="65" name="图片 64" descr="资源 1611">
            <a:extLst>
              <a:ext uri="{FF2B5EF4-FFF2-40B4-BE49-F238E27FC236}">
                <a16:creationId xmlns:a16="http://schemas.microsoft.com/office/drawing/2014/main" id="{2F536CA4-989C-42AF-B696-FE3C01CC957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35262" y="5263820"/>
            <a:ext cx="1771650" cy="86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3053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îṡ1îďe">
            <a:extLst>
              <a:ext uri="{FF2B5EF4-FFF2-40B4-BE49-F238E27FC236}">
                <a16:creationId xmlns:a16="http://schemas.microsoft.com/office/drawing/2014/main" id="{20690E85-ED27-48F9-9091-8C13DC3AB75C}"/>
              </a:ext>
            </a:extLst>
          </p:cNvPr>
          <p:cNvSpPr txBox="1"/>
          <p:nvPr/>
        </p:nvSpPr>
        <p:spPr bwMode="auto">
          <a:xfrm>
            <a:off x="1235708" y="499441"/>
            <a:ext cx="2574292" cy="4199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rIns="90000" anchor="ctr">
            <a:normAutofit/>
          </a:bodyPr>
          <a:lstStyle/>
          <a:p>
            <a:pPr algn="ctr">
              <a:spcBef>
                <a:spcPct val="0"/>
              </a:spcBef>
            </a:pPr>
            <a:r>
              <a:rPr lang="zh-CN" altLang="en-US" b="1" dirty="0"/>
              <a:t>基本设计概念和处理流程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5951B0E-5D9D-4D8D-BCED-E5B55199AC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888" y="343632"/>
            <a:ext cx="762066" cy="731583"/>
          </a:xfrm>
          <a:prstGeom prst="rect">
            <a:avLst/>
          </a:prstGeom>
        </p:spPr>
      </p:pic>
      <p:pic>
        <p:nvPicPr>
          <p:cNvPr id="14337" name="图片 1">
            <a:extLst>
              <a:ext uri="{FF2B5EF4-FFF2-40B4-BE49-F238E27FC236}">
                <a16:creationId xmlns:a16="http://schemas.microsoft.com/office/drawing/2014/main" id="{E5D561F5-065E-46B1-8FF7-AB838BCF7F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888" y="1690688"/>
            <a:ext cx="5276850" cy="262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C887C4E-0350-4520-A7A9-9332E11A97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5306" y="2078226"/>
            <a:ext cx="4922992" cy="2241362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F379DB63-4005-45E6-89AD-8CE0E7F79F4E}"/>
              </a:ext>
            </a:extLst>
          </p:cNvPr>
          <p:cNvSpPr txBox="1"/>
          <p:nvPr/>
        </p:nvSpPr>
        <p:spPr>
          <a:xfrm>
            <a:off x="2611611" y="4515048"/>
            <a:ext cx="18235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/>
              <a:t>系统层次图</a:t>
            </a:r>
            <a:endParaRPr lang="en-US" altLang="zh-CN" sz="1200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294DBDE-1673-420F-87B9-D2CB8A1990F5}"/>
              </a:ext>
            </a:extLst>
          </p:cNvPr>
          <p:cNvSpPr txBox="1"/>
          <p:nvPr/>
        </p:nvSpPr>
        <p:spPr>
          <a:xfrm>
            <a:off x="8278986" y="4515047"/>
            <a:ext cx="18235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/>
              <a:t>总体</a:t>
            </a:r>
            <a:r>
              <a:rPr lang="en-US" altLang="zh-CN" sz="1200" dirty="0"/>
              <a:t>IPO</a:t>
            </a:r>
            <a:r>
              <a:rPr lang="zh-CN" altLang="en-US" sz="1200" dirty="0"/>
              <a:t>图</a:t>
            </a:r>
            <a:endParaRPr lang="en-US" altLang="zh-CN" sz="1200" dirty="0"/>
          </a:p>
        </p:txBody>
      </p:sp>
    </p:spTree>
    <p:extLst>
      <p:ext uri="{BB962C8B-B14F-4D97-AF65-F5344CB8AC3E}">
        <p14:creationId xmlns:p14="http://schemas.microsoft.com/office/powerpoint/2010/main" val="3281746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îṡ1îďe">
            <a:extLst>
              <a:ext uri="{FF2B5EF4-FFF2-40B4-BE49-F238E27FC236}">
                <a16:creationId xmlns:a16="http://schemas.microsoft.com/office/drawing/2014/main" id="{20690E85-ED27-48F9-9091-8C13DC3AB75C}"/>
              </a:ext>
            </a:extLst>
          </p:cNvPr>
          <p:cNvSpPr txBox="1"/>
          <p:nvPr/>
        </p:nvSpPr>
        <p:spPr bwMode="auto">
          <a:xfrm>
            <a:off x="1235708" y="499441"/>
            <a:ext cx="2574292" cy="4199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rIns="90000" anchor="ctr">
            <a:normAutofit/>
          </a:bodyPr>
          <a:lstStyle/>
          <a:p>
            <a:pPr algn="ctr">
              <a:spcBef>
                <a:spcPct val="0"/>
              </a:spcBef>
            </a:pPr>
            <a:r>
              <a:rPr lang="zh-CN" altLang="en-US" b="1" dirty="0"/>
              <a:t>基本设计概念和处理流程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5951B0E-5D9D-4D8D-BCED-E5B55199AC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888" y="343632"/>
            <a:ext cx="762066" cy="731583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F379DB63-4005-45E6-89AD-8CE0E7F79F4E}"/>
              </a:ext>
            </a:extLst>
          </p:cNvPr>
          <p:cNvSpPr txBox="1"/>
          <p:nvPr/>
        </p:nvSpPr>
        <p:spPr>
          <a:xfrm>
            <a:off x="2522854" y="5934075"/>
            <a:ext cx="18235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/>
              <a:t>用户业务流程图</a:t>
            </a:r>
            <a:endParaRPr lang="en-US" altLang="zh-CN" sz="1200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294DBDE-1673-420F-87B9-D2CB8A1990F5}"/>
              </a:ext>
            </a:extLst>
          </p:cNvPr>
          <p:cNvSpPr txBox="1"/>
          <p:nvPr/>
        </p:nvSpPr>
        <p:spPr>
          <a:xfrm>
            <a:off x="8640936" y="5934074"/>
            <a:ext cx="18235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/>
              <a:t>管理员业务流程图</a:t>
            </a:r>
            <a:endParaRPr lang="en-US" altLang="zh-CN" sz="1200" dirty="0"/>
          </a:p>
        </p:txBody>
      </p:sp>
      <p:pic>
        <p:nvPicPr>
          <p:cNvPr id="18435" name="图片 1">
            <a:extLst>
              <a:ext uri="{FF2B5EF4-FFF2-40B4-BE49-F238E27FC236}">
                <a16:creationId xmlns:a16="http://schemas.microsoft.com/office/drawing/2014/main" id="{BE688F4A-BE3D-49D7-9E75-6882D89DD7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942" y="1308297"/>
            <a:ext cx="6598146" cy="46257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6" name="图片 1">
            <a:extLst>
              <a:ext uri="{FF2B5EF4-FFF2-40B4-BE49-F238E27FC236}">
                <a16:creationId xmlns:a16="http://schemas.microsoft.com/office/drawing/2014/main" id="{F05EC1C3-B040-49B4-9A76-26C2115AA7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5333" y="1246664"/>
            <a:ext cx="4267200" cy="46874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980076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îṡ1îďe">
            <a:extLst>
              <a:ext uri="{FF2B5EF4-FFF2-40B4-BE49-F238E27FC236}">
                <a16:creationId xmlns:a16="http://schemas.microsoft.com/office/drawing/2014/main" id="{20690E85-ED27-48F9-9091-8C13DC3AB75C}"/>
              </a:ext>
            </a:extLst>
          </p:cNvPr>
          <p:cNvSpPr txBox="1"/>
          <p:nvPr/>
        </p:nvSpPr>
        <p:spPr bwMode="auto">
          <a:xfrm>
            <a:off x="1235708" y="499441"/>
            <a:ext cx="2574292" cy="4199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rIns="90000" anchor="ctr">
            <a:normAutofit/>
          </a:bodyPr>
          <a:lstStyle/>
          <a:p>
            <a:pPr algn="ctr">
              <a:spcBef>
                <a:spcPct val="0"/>
              </a:spcBef>
            </a:pPr>
            <a:r>
              <a:rPr lang="zh-CN" altLang="en-US" b="1" dirty="0"/>
              <a:t>基本设计概念和处理流程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5951B0E-5D9D-4D8D-BCED-E5B55199AC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888" y="343632"/>
            <a:ext cx="762066" cy="731583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F379DB63-4005-45E6-89AD-8CE0E7F79F4E}"/>
              </a:ext>
            </a:extLst>
          </p:cNvPr>
          <p:cNvSpPr txBox="1"/>
          <p:nvPr/>
        </p:nvSpPr>
        <p:spPr>
          <a:xfrm>
            <a:off x="1986406" y="6003552"/>
            <a:ext cx="18235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/>
              <a:t>用户数据流程图</a:t>
            </a:r>
            <a:endParaRPr lang="en-US" altLang="zh-CN" sz="1200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294DBDE-1673-420F-87B9-D2CB8A1990F5}"/>
              </a:ext>
            </a:extLst>
          </p:cNvPr>
          <p:cNvSpPr txBox="1"/>
          <p:nvPr/>
        </p:nvSpPr>
        <p:spPr>
          <a:xfrm>
            <a:off x="7728252" y="6003551"/>
            <a:ext cx="18235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/>
              <a:t>管理员数据流程图</a:t>
            </a:r>
            <a:endParaRPr lang="en-US" altLang="zh-CN" sz="1200" dirty="0"/>
          </a:p>
        </p:txBody>
      </p:sp>
      <p:pic>
        <p:nvPicPr>
          <p:cNvPr id="19458" name="图片 1">
            <a:extLst>
              <a:ext uri="{FF2B5EF4-FFF2-40B4-BE49-F238E27FC236}">
                <a16:creationId xmlns:a16="http://schemas.microsoft.com/office/drawing/2014/main" id="{4F1025E4-3A24-4626-B22E-5876288C3E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263" y="1075215"/>
            <a:ext cx="5519737" cy="4928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59" name="图片 1">
            <a:extLst>
              <a:ext uri="{FF2B5EF4-FFF2-40B4-BE49-F238E27FC236}">
                <a16:creationId xmlns:a16="http://schemas.microsoft.com/office/drawing/2014/main" id="{CEC51DF4-B49A-4EED-A209-D15E6E1ADD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7374" y="919407"/>
            <a:ext cx="5519738" cy="50841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46577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35"/>
          <p:cNvCxnSpPr/>
          <p:nvPr/>
        </p:nvCxnSpPr>
        <p:spPr>
          <a:xfrm>
            <a:off x="6096000" y="1655533"/>
            <a:ext cx="0" cy="414451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图片 36">
            <a:extLst>
              <a:ext uri="{FF2B5EF4-FFF2-40B4-BE49-F238E27FC236}">
                <a16:creationId xmlns:a16="http://schemas.microsoft.com/office/drawing/2014/main" id="{EF410C72-ACA2-48FD-828F-D07AC0CE94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736" y="2422772"/>
            <a:ext cx="4703571" cy="2610034"/>
          </a:xfrm>
          <a:prstGeom prst="rect">
            <a:avLst/>
          </a:prstGeom>
        </p:spPr>
      </p:pic>
      <p:sp>
        <p:nvSpPr>
          <p:cNvPr id="38" name="文本框 37">
            <a:extLst>
              <a:ext uri="{FF2B5EF4-FFF2-40B4-BE49-F238E27FC236}">
                <a16:creationId xmlns:a16="http://schemas.microsoft.com/office/drawing/2014/main" id="{969B315F-44B9-40C9-AD78-1F082B0051ED}"/>
              </a:ext>
            </a:extLst>
          </p:cNvPr>
          <p:cNvSpPr txBox="1"/>
          <p:nvPr/>
        </p:nvSpPr>
        <p:spPr>
          <a:xfrm>
            <a:off x="1213220" y="1855350"/>
            <a:ext cx="9763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功能需求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7A5A8748-68A1-469B-87C7-59C6EAE5D473}"/>
              </a:ext>
            </a:extLst>
          </p:cNvPr>
          <p:cNvSpPr txBox="1"/>
          <p:nvPr/>
        </p:nvSpPr>
        <p:spPr>
          <a:xfrm>
            <a:off x="6538380" y="1855349"/>
            <a:ext cx="24429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人工处理过程</a:t>
            </a:r>
          </a:p>
        </p:txBody>
      </p:sp>
      <p:pic>
        <p:nvPicPr>
          <p:cNvPr id="41" name="图片 40">
            <a:extLst>
              <a:ext uri="{FF2B5EF4-FFF2-40B4-BE49-F238E27FC236}">
                <a16:creationId xmlns:a16="http://schemas.microsoft.com/office/drawing/2014/main" id="{834716C3-E541-4FDE-B5DB-C29615BBF3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9310" y="2422772"/>
            <a:ext cx="4160881" cy="2217612"/>
          </a:xfrm>
          <a:prstGeom prst="rect">
            <a:avLst/>
          </a:prstGeom>
        </p:spPr>
      </p:pic>
      <p:sp>
        <p:nvSpPr>
          <p:cNvPr id="10" name="îṡ1îďe">
            <a:extLst>
              <a:ext uri="{FF2B5EF4-FFF2-40B4-BE49-F238E27FC236}">
                <a16:creationId xmlns:a16="http://schemas.microsoft.com/office/drawing/2014/main" id="{38E863AE-AD3E-4B6C-AED6-2897813DF2F4}"/>
              </a:ext>
            </a:extLst>
          </p:cNvPr>
          <p:cNvSpPr txBox="1"/>
          <p:nvPr/>
        </p:nvSpPr>
        <p:spPr bwMode="auto">
          <a:xfrm>
            <a:off x="1235708" y="499441"/>
            <a:ext cx="2783842" cy="4199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rIns="90000" anchor="ctr">
            <a:normAutofit/>
          </a:bodyPr>
          <a:lstStyle/>
          <a:p>
            <a:pPr algn="ctr">
              <a:spcBef>
                <a:spcPct val="0"/>
              </a:spcBef>
            </a:pPr>
            <a:r>
              <a:rPr lang="zh-CN" altLang="en-US" b="1" dirty="0"/>
              <a:t>功能需求与人工处理过程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7EB92463-3F57-42B0-94A4-D17734A98C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888" y="343632"/>
            <a:ext cx="762066" cy="731583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66E28FD4-59D9-4530-9A78-BE777D338F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19082" y="343632"/>
            <a:ext cx="1979362" cy="2027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6723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资源 811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65320" y="3714750"/>
            <a:ext cx="320675" cy="1308100"/>
          </a:xfrm>
          <a:prstGeom prst="rect">
            <a:avLst/>
          </a:prstGeom>
        </p:spPr>
      </p:pic>
      <p:pic>
        <p:nvPicPr>
          <p:cNvPr id="23" name="图片 22" descr="资源 1611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73095" y="1620520"/>
            <a:ext cx="1771650" cy="86995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5782945" y="3257550"/>
            <a:ext cx="4997450" cy="7683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4400" b="1" dirty="0">
                <a:cs typeface="+mn-ea"/>
                <a:sym typeface="+mn-lt"/>
              </a:rPr>
              <a:t>详细设计</a:t>
            </a:r>
          </a:p>
        </p:txBody>
      </p:sp>
      <p:sp>
        <p:nvSpPr>
          <p:cNvPr id="3" name="矩形 2"/>
          <p:cNvSpPr/>
          <p:nvPr/>
        </p:nvSpPr>
        <p:spPr>
          <a:xfrm>
            <a:off x="6584973" y="1319441"/>
            <a:ext cx="3393878" cy="18620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6600" b="1" dirty="0">
                <a:solidFill>
                  <a:schemeClr val="tx1"/>
                </a:solidFill>
                <a:cs typeface="+mn-ea"/>
                <a:sym typeface="+mn-lt"/>
              </a:rPr>
              <a:t>part</a:t>
            </a:r>
            <a:r>
              <a:rPr lang="en-US" altLang="zh-CN" sz="11500" b="1" dirty="0">
                <a:solidFill>
                  <a:schemeClr val="tx1"/>
                </a:solidFill>
                <a:cs typeface="+mn-ea"/>
                <a:sym typeface="+mn-lt"/>
              </a:rPr>
              <a:t>04</a:t>
            </a:r>
          </a:p>
        </p:txBody>
      </p:sp>
      <p:cxnSp>
        <p:nvCxnSpPr>
          <p:cNvPr id="5" name="PA_直接连接符 14"/>
          <p:cNvCxnSpPr/>
          <p:nvPr>
            <p:custDataLst>
              <p:tags r:id="rId1"/>
            </p:custDataLst>
          </p:nvPr>
        </p:nvCxnSpPr>
        <p:spPr>
          <a:xfrm>
            <a:off x="7006227" y="3215395"/>
            <a:ext cx="1134043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PA_直接连接符 14"/>
          <p:cNvCxnSpPr/>
          <p:nvPr>
            <p:custDataLst>
              <p:tags r:id="rId2"/>
            </p:custDataLst>
          </p:nvPr>
        </p:nvCxnSpPr>
        <p:spPr>
          <a:xfrm>
            <a:off x="8433230" y="3219359"/>
            <a:ext cx="1134043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A_椭圆 16"/>
          <p:cNvSpPr/>
          <p:nvPr>
            <p:custDataLst>
              <p:tags r:id="rId3"/>
            </p:custDataLst>
          </p:nvPr>
        </p:nvSpPr>
        <p:spPr>
          <a:xfrm>
            <a:off x="8240709" y="3180665"/>
            <a:ext cx="108000" cy="10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chemeClr val="tx1"/>
              </a:solidFill>
              <a:cs typeface="+mn-ea"/>
              <a:sym typeface="+mn-lt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7676AD4-E932-486A-8849-560334FEB93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69968" y="2607059"/>
            <a:ext cx="2437954" cy="2415791"/>
          </a:xfrm>
          <a:prstGeom prst="rect">
            <a:avLst/>
          </a:prstGeom>
        </p:spPr>
      </p:pic>
      <p:sp>
        <p:nvSpPr>
          <p:cNvPr id="17" name="菱形 16">
            <a:extLst>
              <a:ext uri="{FF2B5EF4-FFF2-40B4-BE49-F238E27FC236}">
                <a16:creationId xmlns:a16="http://schemas.microsoft.com/office/drawing/2014/main" id="{90F7AEA3-2058-4CF4-AA73-EDD2ACD952A8}"/>
              </a:ext>
            </a:extLst>
          </p:cNvPr>
          <p:cNvSpPr/>
          <p:nvPr/>
        </p:nvSpPr>
        <p:spPr>
          <a:xfrm>
            <a:off x="6249371" y="4283431"/>
            <a:ext cx="204716" cy="204716"/>
          </a:xfrm>
          <a:prstGeom prst="diamond">
            <a:avLst/>
          </a:prstGeom>
          <a:solidFill>
            <a:schemeClr val="accent5">
              <a:alpha val="8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菱形 17">
            <a:extLst>
              <a:ext uri="{FF2B5EF4-FFF2-40B4-BE49-F238E27FC236}">
                <a16:creationId xmlns:a16="http://schemas.microsoft.com/office/drawing/2014/main" id="{C9802CBF-339D-4152-8FA2-022117026FC6}"/>
              </a:ext>
            </a:extLst>
          </p:cNvPr>
          <p:cNvSpPr/>
          <p:nvPr/>
        </p:nvSpPr>
        <p:spPr>
          <a:xfrm>
            <a:off x="9297177" y="4283431"/>
            <a:ext cx="204716" cy="204716"/>
          </a:xfrm>
          <a:prstGeom prst="diamond">
            <a:avLst/>
          </a:prstGeom>
          <a:solidFill>
            <a:schemeClr val="accent5">
              <a:alpha val="8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3F956B07-BDB8-487E-906B-914018B45792}"/>
              </a:ext>
            </a:extLst>
          </p:cNvPr>
          <p:cNvSpPr txBox="1"/>
          <p:nvPr/>
        </p:nvSpPr>
        <p:spPr>
          <a:xfrm>
            <a:off x="6454087" y="4231900"/>
            <a:ext cx="24429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界面设计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650F9160-2F16-4175-BA21-C91BB57F8FEB}"/>
              </a:ext>
            </a:extLst>
          </p:cNvPr>
          <p:cNvSpPr txBox="1"/>
          <p:nvPr/>
        </p:nvSpPr>
        <p:spPr>
          <a:xfrm>
            <a:off x="9501893" y="4231900"/>
            <a:ext cx="24429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数据库设计</a:t>
            </a:r>
          </a:p>
        </p:txBody>
      </p:sp>
      <p:sp>
        <p:nvSpPr>
          <p:cNvPr id="21" name="菱形 20">
            <a:extLst>
              <a:ext uri="{FF2B5EF4-FFF2-40B4-BE49-F238E27FC236}">
                <a16:creationId xmlns:a16="http://schemas.microsoft.com/office/drawing/2014/main" id="{CB95F2CE-DD41-4ED4-8C2E-1A610883996E}"/>
              </a:ext>
            </a:extLst>
          </p:cNvPr>
          <p:cNvSpPr/>
          <p:nvPr/>
        </p:nvSpPr>
        <p:spPr>
          <a:xfrm>
            <a:off x="6249371" y="4893643"/>
            <a:ext cx="204716" cy="204716"/>
          </a:xfrm>
          <a:prstGeom prst="diamond">
            <a:avLst/>
          </a:prstGeom>
          <a:solidFill>
            <a:schemeClr val="accent5">
              <a:alpha val="8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17D5982B-0064-4AE7-8610-BFF28BA809AF}"/>
              </a:ext>
            </a:extLst>
          </p:cNvPr>
          <p:cNvSpPr txBox="1"/>
          <p:nvPr/>
        </p:nvSpPr>
        <p:spPr>
          <a:xfrm>
            <a:off x="6454087" y="4842112"/>
            <a:ext cx="19604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关键算法设计</a:t>
            </a:r>
          </a:p>
        </p:txBody>
      </p:sp>
      <p:sp>
        <p:nvSpPr>
          <p:cNvPr id="33" name="菱形 32">
            <a:extLst>
              <a:ext uri="{FF2B5EF4-FFF2-40B4-BE49-F238E27FC236}">
                <a16:creationId xmlns:a16="http://schemas.microsoft.com/office/drawing/2014/main" id="{DD3D0B7D-2F93-47B2-8D37-0A8503858CCE}"/>
              </a:ext>
            </a:extLst>
          </p:cNvPr>
          <p:cNvSpPr/>
          <p:nvPr/>
        </p:nvSpPr>
        <p:spPr>
          <a:xfrm>
            <a:off x="9297177" y="4849587"/>
            <a:ext cx="204716" cy="204716"/>
          </a:xfrm>
          <a:prstGeom prst="diamond">
            <a:avLst/>
          </a:prstGeom>
          <a:solidFill>
            <a:schemeClr val="accent5">
              <a:alpha val="8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0339BA3A-EC13-4A3B-BF89-3158F5B5C5F1}"/>
              </a:ext>
            </a:extLst>
          </p:cNvPr>
          <p:cNvSpPr txBox="1"/>
          <p:nvPr/>
        </p:nvSpPr>
        <p:spPr>
          <a:xfrm>
            <a:off x="9501893" y="4798056"/>
            <a:ext cx="24429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相关文件审查</a:t>
            </a:r>
          </a:p>
        </p:txBody>
      </p:sp>
    </p:spTree>
    <p:extLst>
      <p:ext uri="{BB962C8B-B14F-4D97-AF65-F5344CB8AC3E}">
        <p14:creationId xmlns:p14="http://schemas.microsoft.com/office/powerpoint/2010/main" val="2116382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îṡ1îďe">
            <a:extLst>
              <a:ext uri="{FF2B5EF4-FFF2-40B4-BE49-F238E27FC236}">
                <a16:creationId xmlns:a16="http://schemas.microsoft.com/office/drawing/2014/main" id="{20690E85-ED27-48F9-9091-8C13DC3AB75C}"/>
              </a:ext>
            </a:extLst>
          </p:cNvPr>
          <p:cNvSpPr txBox="1"/>
          <p:nvPr/>
        </p:nvSpPr>
        <p:spPr bwMode="auto">
          <a:xfrm>
            <a:off x="1235708" y="499441"/>
            <a:ext cx="1678942" cy="4199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rIns="90000" anchor="ctr">
            <a:normAutofit/>
          </a:bodyPr>
          <a:lstStyle/>
          <a:p>
            <a:pPr algn="ctr">
              <a:spcBef>
                <a:spcPct val="0"/>
              </a:spcBef>
            </a:pPr>
            <a:r>
              <a:rPr lang="zh-CN" altLang="en-US" b="1" dirty="0"/>
              <a:t>界面设计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5951B0E-5D9D-4D8D-BCED-E5B55199AC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888" y="343632"/>
            <a:ext cx="762066" cy="731583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133B9080-5D20-486F-9D1D-DB31E31DE62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7509" y="1075215"/>
            <a:ext cx="1861647" cy="364918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22AA078-ACD3-4F39-BF40-9F4CD48A255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479" y="1228724"/>
            <a:ext cx="1861647" cy="349567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8144DF5-477B-4E15-92FD-25025F1A726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5330" y="1075215"/>
            <a:ext cx="1861648" cy="3649184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EEF1B17B-4002-4013-8BCD-5E035936538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3153" y="1075216"/>
            <a:ext cx="1861648" cy="3649184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B56B8EFE-16DB-4D15-83B2-4D2F111F580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9944" y="1075216"/>
            <a:ext cx="1861648" cy="3649184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4340D95D-0A3A-4B47-BCA6-075427FECCF7}"/>
              </a:ext>
            </a:extLst>
          </p:cNvPr>
          <p:cNvSpPr txBox="1"/>
          <p:nvPr/>
        </p:nvSpPr>
        <p:spPr>
          <a:xfrm>
            <a:off x="851532" y="4849334"/>
            <a:ext cx="18235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/>
              <a:t>用户登录界面</a:t>
            </a:r>
            <a:endParaRPr lang="en-US" altLang="zh-CN" sz="1200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B477097D-1BB9-4959-9B49-F738BAE4EFA8}"/>
              </a:ext>
            </a:extLst>
          </p:cNvPr>
          <p:cNvSpPr txBox="1"/>
          <p:nvPr/>
        </p:nvSpPr>
        <p:spPr>
          <a:xfrm>
            <a:off x="3206993" y="4849334"/>
            <a:ext cx="18235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/>
              <a:t>用户主界面</a:t>
            </a:r>
            <a:endParaRPr lang="en-US" altLang="zh-CN" sz="1200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CB8C14F9-69F0-403F-9113-3A0FF88021DB}"/>
              </a:ext>
            </a:extLst>
          </p:cNvPr>
          <p:cNvSpPr txBox="1"/>
          <p:nvPr/>
        </p:nvSpPr>
        <p:spPr>
          <a:xfrm>
            <a:off x="5623384" y="4849333"/>
            <a:ext cx="18235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/>
              <a:t>用户消息界面</a:t>
            </a:r>
            <a:endParaRPr lang="en-US" altLang="zh-CN" sz="1200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3C8E6604-7D81-4F34-B8A6-4D6235D6A1D6}"/>
              </a:ext>
            </a:extLst>
          </p:cNvPr>
          <p:cNvSpPr txBox="1"/>
          <p:nvPr/>
        </p:nvSpPr>
        <p:spPr>
          <a:xfrm>
            <a:off x="7978845" y="4849333"/>
            <a:ext cx="18235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/>
              <a:t>用户个人主页</a:t>
            </a:r>
            <a:endParaRPr lang="en-US" altLang="zh-CN" sz="1200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9C8B5E4-43FE-4096-8602-1DEB832820B1}"/>
              </a:ext>
            </a:extLst>
          </p:cNvPr>
          <p:cNvSpPr txBox="1"/>
          <p:nvPr/>
        </p:nvSpPr>
        <p:spPr>
          <a:xfrm>
            <a:off x="10159944" y="4849333"/>
            <a:ext cx="18235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/>
              <a:t>管理员主页面</a:t>
            </a:r>
            <a:endParaRPr lang="en-US" altLang="zh-CN" sz="1200" dirty="0"/>
          </a:p>
        </p:txBody>
      </p:sp>
    </p:spTree>
    <p:extLst>
      <p:ext uri="{BB962C8B-B14F-4D97-AF65-F5344CB8AC3E}">
        <p14:creationId xmlns:p14="http://schemas.microsoft.com/office/powerpoint/2010/main" val="13763455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îṡ1îďe">
            <a:extLst>
              <a:ext uri="{FF2B5EF4-FFF2-40B4-BE49-F238E27FC236}">
                <a16:creationId xmlns:a16="http://schemas.microsoft.com/office/drawing/2014/main" id="{20690E85-ED27-48F9-9091-8C13DC3AB75C}"/>
              </a:ext>
            </a:extLst>
          </p:cNvPr>
          <p:cNvSpPr txBox="1"/>
          <p:nvPr/>
        </p:nvSpPr>
        <p:spPr bwMode="auto">
          <a:xfrm>
            <a:off x="1235708" y="499441"/>
            <a:ext cx="1678942" cy="4199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rIns="90000" anchor="ctr">
            <a:normAutofit/>
          </a:bodyPr>
          <a:lstStyle/>
          <a:p>
            <a:pPr algn="ctr">
              <a:spcBef>
                <a:spcPct val="0"/>
              </a:spcBef>
            </a:pPr>
            <a:r>
              <a:rPr lang="zh-CN" altLang="en-US" b="1" dirty="0"/>
              <a:t>数据库设计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5951B0E-5D9D-4D8D-BCED-E5B55199AC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888" y="343632"/>
            <a:ext cx="762066" cy="731583"/>
          </a:xfrm>
          <a:prstGeom prst="rect">
            <a:avLst/>
          </a:prstGeom>
        </p:spPr>
      </p:pic>
      <p:pic>
        <p:nvPicPr>
          <p:cNvPr id="12290" name="图片 2" descr="1606312597(1)">
            <a:extLst>
              <a:ext uri="{FF2B5EF4-FFF2-40B4-BE49-F238E27FC236}">
                <a16:creationId xmlns:a16="http://schemas.microsoft.com/office/drawing/2014/main" id="{4BE1231D-F881-486C-BE5E-BA10C9F214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5" r="4819"/>
          <a:stretch>
            <a:fillRect/>
          </a:stretch>
        </p:blipFill>
        <p:spPr bwMode="auto">
          <a:xfrm>
            <a:off x="765921" y="1758950"/>
            <a:ext cx="5248275" cy="306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BC767730-D609-4A69-BDE9-585F8D7126AF}"/>
              </a:ext>
            </a:extLst>
          </p:cNvPr>
          <p:cNvSpPr txBox="1"/>
          <p:nvPr/>
        </p:nvSpPr>
        <p:spPr>
          <a:xfrm>
            <a:off x="2478261" y="5086548"/>
            <a:ext cx="18235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/>
              <a:t>E-R</a:t>
            </a:r>
            <a:r>
              <a:rPr lang="zh-CN" altLang="en-US" sz="1200" dirty="0"/>
              <a:t>图</a:t>
            </a:r>
            <a:endParaRPr lang="en-US" altLang="zh-CN" sz="1200" dirty="0"/>
          </a:p>
        </p:txBody>
      </p:sp>
      <p:pic>
        <p:nvPicPr>
          <p:cNvPr id="12291" name="图片 4">
            <a:extLst>
              <a:ext uri="{FF2B5EF4-FFF2-40B4-BE49-F238E27FC236}">
                <a16:creationId xmlns:a16="http://schemas.microsoft.com/office/drawing/2014/main" id="{E6E71311-A15C-4E2A-A4F7-C2F63C80A6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5" r="1128"/>
          <a:stretch>
            <a:fillRect/>
          </a:stretch>
        </p:blipFill>
        <p:spPr bwMode="auto">
          <a:xfrm>
            <a:off x="6449171" y="1782762"/>
            <a:ext cx="5426075" cy="304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A4D8040F-6573-44F5-B822-8729E50416FB}"/>
              </a:ext>
            </a:extLst>
          </p:cNvPr>
          <p:cNvSpPr txBox="1"/>
          <p:nvPr/>
        </p:nvSpPr>
        <p:spPr>
          <a:xfrm>
            <a:off x="8250411" y="5086547"/>
            <a:ext cx="18235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/>
              <a:t>CDM</a:t>
            </a:r>
            <a:r>
              <a:rPr lang="zh-CN" altLang="en-US" sz="1200" dirty="0"/>
              <a:t>概念模型</a:t>
            </a:r>
            <a:endParaRPr lang="en-US" altLang="zh-CN" sz="1200" dirty="0"/>
          </a:p>
        </p:txBody>
      </p:sp>
    </p:spTree>
    <p:extLst>
      <p:ext uri="{BB962C8B-B14F-4D97-AF65-F5344CB8AC3E}">
        <p14:creationId xmlns:p14="http://schemas.microsoft.com/office/powerpoint/2010/main" val="39614384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îṡ1îďe">
            <a:extLst>
              <a:ext uri="{FF2B5EF4-FFF2-40B4-BE49-F238E27FC236}">
                <a16:creationId xmlns:a16="http://schemas.microsoft.com/office/drawing/2014/main" id="{20690E85-ED27-48F9-9091-8C13DC3AB75C}"/>
              </a:ext>
            </a:extLst>
          </p:cNvPr>
          <p:cNvSpPr txBox="1"/>
          <p:nvPr/>
        </p:nvSpPr>
        <p:spPr bwMode="auto">
          <a:xfrm>
            <a:off x="1235708" y="499441"/>
            <a:ext cx="1678942" cy="4199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rIns="90000" anchor="ctr">
            <a:normAutofit/>
          </a:bodyPr>
          <a:lstStyle/>
          <a:p>
            <a:pPr algn="ctr">
              <a:spcBef>
                <a:spcPct val="0"/>
              </a:spcBef>
            </a:pPr>
            <a:r>
              <a:rPr lang="zh-CN" altLang="en-US" b="1" dirty="0"/>
              <a:t>关键算法设计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5951B0E-5D9D-4D8D-BCED-E5B55199AC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888" y="343632"/>
            <a:ext cx="762066" cy="73158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57D6199D-A316-4408-B01E-100367FEC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841" y="1212434"/>
            <a:ext cx="3551609" cy="427726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851E7B6F-430D-479C-8563-BDDBE08BBE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1111" y="1212434"/>
            <a:ext cx="3620493" cy="4308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1553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资源 2511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8093" y="1020489"/>
            <a:ext cx="2460625" cy="3203575"/>
          </a:xfrm>
          <a:prstGeom prst="rect">
            <a:avLst/>
          </a:prstGeom>
        </p:spPr>
      </p:pic>
      <p:pic>
        <p:nvPicPr>
          <p:cNvPr id="2" name="图片 1" descr="资源 3211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00988" y="3433529"/>
            <a:ext cx="1089025" cy="850900"/>
          </a:xfrm>
          <a:prstGeom prst="rect">
            <a:avLst/>
          </a:prstGeom>
        </p:spPr>
      </p:pic>
      <p:grpSp>
        <p:nvGrpSpPr>
          <p:cNvPr id="13" name="组合 12"/>
          <p:cNvGrpSpPr/>
          <p:nvPr/>
        </p:nvGrpSpPr>
        <p:grpSpPr>
          <a:xfrm>
            <a:off x="3134604" y="2098634"/>
            <a:ext cx="2754153" cy="546885"/>
            <a:chOff x="4735218" y="1517134"/>
            <a:chExt cx="2754153" cy="546885"/>
          </a:xfrm>
        </p:grpSpPr>
        <p:sp>
          <p:nvSpPr>
            <p:cNvPr id="14" name="矩形 13"/>
            <p:cNvSpPr/>
            <p:nvPr/>
          </p:nvSpPr>
          <p:spPr>
            <a:xfrm>
              <a:off x="4735218" y="1517134"/>
              <a:ext cx="1843774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400" dirty="0">
                  <a:solidFill>
                    <a:schemeClr val="tx1"/>
                  </a:solidFill>
                  <a:cs typeface="+mn-ea"/>
                  <a:sym typeface="+mn-lt"/>
                </a:rPr>
                <a:t>01 </a:t>
              </a:r>
              <a:r>
                <a:rPr lang="zh-CN" altLang="en-US" sz="2400" dirty="0">
                  <a:solidFill>
                    <a:schemeClr val="tx1"/>
                  </a:solidFill>
                  <a:cs typeface="+mn-ea"/>
                  <a:sym typeface="+mn-lt"/>
                </a:rPr>
                <a:t>项目介绍</a:t>
              </a:r>
            </a:p>
          </p:txBody>
        </p:sp>
        <p:cxnSp>
          <p:nvCxnSpPr>
            <p:cNvPr id="15" name="直接连接符 14"/>
            <p:cNvCxnSpPr/>
            <p:nvPr/>
          </p:nvCxnSpPr>
          <p:spPr>
            <a:xfrm>
              <a:off x="4789714" y="2064019"/>
              <a:ext cx="2699657" cy="0"/>
            </a:xfrm>
            <a:prstGeom prst="line">
              <a:avLst/>
            </a:prstGeom>
            <a:ln w="12700">
              <a:solidFill>
                <a:schemeClr val="tx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组合 15"/>
          <p:cNvGrpSpPr/>
          <p:nvPr/>
        </p:nvGrpSpPr>
        <p:grpSpPr>
          <a:xfrm>
            <a:off x="3128493" y="2873671"/>
            <a:ext cx="2767104" cy="546885"/>
            <a:chOff x="4735218" y="1517134"/>
            <a:chExt cx="2767104" cy="546885"/>
          </a:xfrm>
        </p:grpSpPr>
        <p:sp>
          <p:nvSpPr>
            <p:cNvPr id="4" name="矩形 3"/>
            <p:cNvSpPr/>
            <p:nvPr/>
          </p:nvSpPr>
          <p:spPr>
            <a:xfrm>
              <a:off x="4735218" y="1517134"/>
              <a:ext cx="2767104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400" dirty="0">
                  <a:solidFill>
                    <a:schemeClr val="tx1"/>
                  </a:solidFill>
                  <a:cs typeface="+mn-ea"/>
                  <a:sym typeface="+mn-lt"/>
                </a:rPr>
                <a:t>02 </a:t>
              </a:r>
              <a:r>
                <a:rPr lang="zh-CN" altLang="en-US" sz="2400" dirty="0">
                  <a:cs typeface="+mn-ea"/>
                  <a:sym typeface="+mn-lt"/>
                </a:rPr>
                <a:t>系统级设计决策</a:t>
              </a:r>
              <a:endParaRPr lang="zh-CN" altLang="en-US" sz="2400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cxnSp>
          <p:nvCxnSpPr>
            <p:cNvPr id="18" name="直接连接符 17"/>
            <p:cNvCxnSpPr/>
            <p:nvPr/>
          </p:nvCxnSpPr>
          <p:spPr>
            <a:xfrm>
              <a:off x="4789714" y="2064019"/>
              <a:ext cx="2699657" cy="0"/>
            </a:xfrm>
            <a:prstGeom prst="line">
              <a:avLst/>
            </a:prstGeom>
            <a:ln w="12700">
              <a:solidFill>
                <a:schemeClr val="tx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组合 4"/>
          <p:cNvGrpSpPr/>
          <p:nvPr/>
        </p:nvGrpSpPr>
        <p:grpSpPr>
          <a:xfrm>
            <a:off x="3128493" y="3648708"/>
            <a:ext cx="2754153" cy="546885"/>
            <a:chOff x="4735218" y="1517134"/>
            <a:chExt cx="2754153" cy="546885"/>
          </a:xfrm>
        </p:grpSpPr>
        <p:sp>
          <p:nvSpPr>
            <p:cNvPr id="6" name="矩形 5"/>
            <p:cNvSpPr/>
            <p:nvPr/>
          </p:nvSpPr>
          <p:spPr>
            <a:xfrm>
              <a:off x="4735218" y="1517134"/>
              <a:ext cx="1843774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400" dirty="0">
                  <a:solidFill>
                    <a:schemeClr val="tx1"/>
                  </a:solidFill>
                  <a:cs typeface="+mn-ea"/>
                  <a:sym typeface="+mn-lt"/>
                </a:rPr>
                <a:t>03 </a:t>
              </a:r>
              <a:r>
                <a:rPr lang="zh-CN" altLang="en-US" sz="2400" dirty="0">
                  <a:solidFill>
                    <a:schemeClr val="tx1"/>
                  </a:solidFill>
                  <a:cs typeface="+mn-ea"/>
                  <a:sym typeface="+mn-lt"/>
                </a:rPr>
                <a:t>总体设计</a:t>
              </a:r>
            </a:p>
          </p:txBody>
        </p:sp>
        <p:cxnSp>
          <p:nvCxnSpPr>
            <p:cNvPr id="21" name="直接连接符 20"/>
            <p:cNvCxnSpPr/>
            <p:nvPr/>
          </p:nvCxnSpPr>
          <p:spPr>
            <a:xfrm>
              <a:off x="4789714" y="2064019"/>
              <a:ext cx="2699657" cy="0"/>
            </a:xfrm>
            <a:prstGeom prst="line">
              <a:avLst/>
            </a:prstGeom>
            <a:ln w="12700">
              <a:solidFill>
                <a:schemeClr val="tx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组合 21"/>
          <p:cNvGrpSpPr/>
          <p:nvPr/>
        </p:nvGrpSpPr>
        <p:grpSpPr>
          <a:xfrm>
            <a:off x="3118336" y="4372863"/>
            <a:ext cx="2754153" cy="546885"/>
            <a:chOff x="4735218" y="1517134"/>
            <a:chExt cx="2754153" cy="546885"/>
          </a:xfrm>
        </p:grpSpPr>
        <p:sp>
          <p:nvSpPr>
            <p:cNvPr id="23" name="矩形 22"/>
            <p:cNvSpPr/>
            <p:nvPr/>
          </p:nvSpPr>
          <p:spPr>
            <a:xfrm>
              <a:off x="4735218" y="1517134"/>
              <a:ext cx="1843774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400" dirty="0">
                  <a:solidFill>
                    <a:schemeClr val="tx1"/>
                  </a:solidFill>
                  <a:cs typeface="+mn-ea"/>
                  <a:sym typeface="+mn-lt"/>
                </a:rPr>
                <a:t>04 </a:t>
              </a:r>
              <a:r>
                <a:rPr lang="zh-CN" altLang="en-US" sz="2400" dirty="0">
                  <a:solidFill>
                    <a:schemeClr val="tx1"/>
                  </a:solidFill>
                  <a:cs typeface="+mn-ea"/>
                  <a:sym typeface="+mn-lt"/>
                </a:rPr>
                <a:t>详细设计</a:t>
              </a:r>
            </a:p>
          </p:txBody>
        </p:sp>
        <p:cxnSp>
          <p:nvCxnSpPr>
            <p:cNvPr id="24" name="直接连接符 23"/>
            <p:cNvCxnSpPr/>
            <p:nvPr/>
          </p:nvCxnSpPr>
          <p:spPr>
            <a:xfrm>
              <a:off x="4789714" y="2064019"/>
              <a:ext cx="2699657" cy="0"/>
            </a:xfrm>
            <a:prstGeom prst="line">
              <a:avLst/>
            </a:prstGeom>
            <a:ln w="12700">
              <a:solidFill>
                <a:schemeClr val="tx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文本框 11"/>
          <p:cNvSpPr txBox="1"/>
          <p:nvPr/>
        </p:nvSpPr>
        <p:spPr>
          <a:xfrm>
            <a:off x="4698365" y="264618"/>
            <a:ext cx="2795270" cy="1241425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3735" b="1" dirty="0">
                <a:solidFill>
                  <a:schemeClr val="tx1"/>
                </a:solidFill>
                <a:cs typeface="+mn-ea"/>
                <a:sym typeface="+mn-lt"/>
              </a:rPr>
              <a:t>目录</a:t>
            </a:r>
          </a:p>
          <a:p>
            <a:pPr algn="ctr"/>
            <a:r>
              <a:rPr lang="en-US" altLang="zh-CN" sz="3735" b="1" dirty="0">
                <a:solidFill>
                  <a:schemeClr val="tx1"/>
                </a:solidFill>
                <a:cs typeface="+mn-ea"/>
                <a:sym typeface="+mn-lt"/>
              </a:rPr>
              <a:t>CONTENTS</a:t>
            </a: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ECB459F2-2C0D-49B9-AA76-BB400F22CE67}"/>
              </a:ext>
            </a:extLst>
          </p:cNvPr>
          <p:cNvGrpSpPr/>
          <p:nvPr/>
        </p:nvGrpSpPr>
        <p:grpSpPr>
          <a:xfrm>
            <a:off x="6634448" y="2101577"/>
            <a:ext cx="2754153" cy="546885"/>
            <a:chOff x="4735218" y="1517134"/>
            <a:chExt cx="2754153" cy="546885"/>
          </a:xfrm>
        </p:grpSpPr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FA22C8F9-122A-468A-AFE3-1857AD69309B}"/>
                </a:ext>
              </a:extLst>
            </p:cNvPr>
            <p:cNvSpPr/>
            <p:nvPr/>
          </p:nvSpPr>
          <p:spPr>
            <a:xfrm>
              <a:off x="4735218" y="1517134"/>
              <a:ext cx="1843774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400" dirty="0">
                  <a:solidFill>
                    <a:schemeClr val="tx1"/>
                  </a:solidFill>
                  <a:cs typeface="+mn-ea"/>
                  <a:sym typeface="+mn-lt"/>
                </a:rPr>
                <a:t>05 </a:t>
              </a:r>
              <a:r>
                <a:rPr lang="zh-CN" altLang="en-US" sz="2400" dirty="0">
                  <a:solidFill>
                    <a:schemeClr val="tx1"/>
                  </a:solidFill>
                  <a:cs typeface="+mn-ea"/>
                  <a:sym typeface="+mn-lt"/>
                </a:rPr>
                <a:t>运行设计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05327FA1-8191-4EEE-B74D-4E383AB91969}"/>
                </a:ext>
              </a:extLst>
            </p:cNvPr>
            <p:cNvCxnSpPr/>
            <p:nvPr/>
          </p:nvCxnSpPr>
          <p:spPr>
            <a:xfrm>
              <a:off x="4789714" y="2064019"/>
              <a:ext cx="2699657" cy="0"/>
            </a:xfrm>
            <a:prstGeom prst="line">
              <a:avLst/>
            </a:prstGeom>
            <a:ln w="12700">
              <a:solidFill>
                <a:schemeClr val="tx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67D22A89-CB63-4AC0-BE52-441928782EA7}"/>
              </a:ext>
            </a:extLst>
          </p:cNvPr>
          <p:cNvGrpSpPr/>
          <p:nvPr/>
        </p:nvGrpSpPr>
        <p:grpSpPr>
          <a:xfrm>
            <a:off x="6628337" y="2876614"/>
            <a:ext cx="4076757" cy="546885"/>
            <a:chOff x="4735218" y="1517134"/>
            <a:chExt cx="4076757" cy="546885"/>
          </a:xfrm>
        </p:grpSpPr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45AD3B4B-F2F8-4C08-8C03-84E6BC7831E5}"/>
                </a:ext>
              </a:extLst>
            </p:cNvPr>
            <p:cNvSpPr/>
            <p:nvPr/>
          </p:nvSpPr>
          <p:spPr>
            <a:xfrm>
              <a:off x="4735218" y="1517134"/>
              <a:ext cx="4076757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400" dirty="0">
                  <a:solidFill>
                    <a:schemeClr val="tx1"/>
                  </a:solidFill>
                  <a:cs typeface="+mn-ea"/>
                  <a:sym typeface="+mn-lt"/>
                </a:rPr>
                <a:t>06</a:t>
              </a:r>
              <a:r>
                <a:rPr lang="zh-CN" altLang="en-US" sz="2400" dirty="0">
                  <a:solidFill>
                    <a:schemeClr val="tx1"/>
                  </a:solidFill>
                  <a:cs typeface="+mn-ea"/>
                  <a:sym typeface="+mn-lt"/>
                </a:rPr>
                <a:t> 系统出错处理和维护设计</a:t>
              </a:r>
            </a:p>
          </p:txBody>
        </p:sp>
        <p:cxnSp>
          <p:nvCxnSpPr>
            <p:cNvPr id="29" name="直接连接符 28">
              <a:extLst>
                <a:ext uri="{FF2B5EF4-FFF2-40B4-BE49-F238E27FC236}">
                  <a16:creationId xmlns:a16="http://schemas.microsoft.com/office/drawing/2014/main" id="{117FF9B8-9CE2-4171-8871-53BA6307CE73}"/>
                </a:ext>
              </a:extLst>
            </p:cNvPr>
            <p:cNvCxnSpPr/>
            <p:nvPr/>
          </p:nvCxnSpPr>
          <p:spPr>
            <a:xfrm>
              <a:off x="4789714" y="2064019"/>
              <a:ext cx="2699657" cy="0"/>
            </a:xfrm>
            <a:prstGeom prst="line">
              <a:avLst/>
            </a:prstGeom>
            <a:ln w="12700">
              <a:solidFill>
                <a:schemeClr val="tx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ECCF80EE-F1E8-4ABB-99A1-B0B644A4E156}"/>
              </a:ext>
            </a:extLst>
          </p:cNvPr>
          <p:cNvGrpSpPr/>
          <p:nvPr/>
        </p:nvGrpSpPr>
        <p:grpSpPr>
          <a:xfrm>
            <a:off x="6628337" y="3651651"/>
            <a:ext cx="3382657" cy="546885"/>
            <a:chOff x="4735218" y="1517134"/>
            <a:chExt cx="3382657" cy="546885"/>
          </a:xfrm>
        </p:grpSpPr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C2543FCB-8FBD-4958-895B-FD4160E3794B}"/>
                </a:ext>
              </a:extLst>
            </p:cNvPr>
            <p:cNvSpPr/>
            <p:nvPr/>
          </p:nvSpPr>
          <p:spPr>
            <a:xfrm>
              <a:off x="4735218" y="1517134"/>
              <a:ext cx="3382657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400" dirty="0">
                  <a:solidFill>
                    <a:schemeClr val="tx1"/>
                  </a:solidFill>
                  <a:cs typeface="+mn-ea"/>
                  <a:sym typeface="+mn-lt"/>
                </a:rPr>
                <a:t>07 </a:t>
              </a:r>
              <a:r>
                <a:rPr lang="zh-CN" altLang="en-US" sz="2400" dirty="0">
                  <a:cs typeface="+mn-ea"/>
                  <a:sym typeface="+mn-lt"/>
                </a:rPr>
                <a:t>文件更新与绩效评价</a:t>
              </a:r>
              <a:endParaRPr lang="zh-CN" altLang="en-US" sz="2400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cxnSp>
          <p:nvCxnSpPr>
            <p:cNvPr id="33" name="直接连接符 32">
              <a:extLst>
                <a:ext uri="{FF2B5EF4-FFF2-40B4-BE49-F238E27FC236}">
                  <a16:creationId xmlns:a16="http://schemas.microsoft.com/office/drawing/2014/main" id="{DC993D78-11DA-49F5-AAD9-1F84B23F5AC5}"/>
                </a:ext>
              </a:extLst>
            </p:cNvPr>
            <p:cNvCxnSpPr/>
            <p:nvPr/>
          </p:nvCxnSpPr>
          <p:spPr>
            <a:xfrm>
              <a:off x="4789714" y="2064019"/>
              <a:ext cx="2699657" cy="0"/>
            </a:xfrm>
            <a:prstGeom prst="line">
              <a:avLst/>
            </a:prstGeom>
            <a:ln w="12700">
              <a:solidFill>
                <a:schemeClr val="tx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E026C23D-B830-48C3-AD42-95E8F65FDC9A}"/>
              </a:ext>
            </a:extLst>
          </p:cNvPr>
          <p:cNvGrpSpPr/>
          <p:nvPr/>
        </p:nvGrpSpPr>
        <p:grpSpPr>
          <a:xfrm>
            <a:off x="6618180" y="4375806"/>
            <a:ext cx="2767104" cy="546885"/>
            <a:chOff x="4735218" y="1517134"/>
            <a:chExt cx="2767104" cy="546885"/>
          </a:xfrm>
        </p:grpSpPr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F258F10E-D9F4-44E9-9EA8-64255148FC6C}"/>
                </a:ext>
              </a:extLst>
            </p:cNvPr>
            <p:cNvSpPr/>
            <p:nvPr/>
          </p:nvSpPr>
          <p:spPr>
            <a:xfrm>
              <a:off x="4735218" y="1517134"/>
              <a:ext cx="2767104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400" dirty="0">
                  <a:solidFill>
                    <a:schemeClr val="tx1"/>
                  </a:solidFill>
                  <a:cs typeface="+mn-ea"/>
                  <a:sym typeface="+mn-lt"/>
                </a:rPr>
                <a:t>08 </a:t>
              </a:r>
              <a:r>
                <a:rPr lang="zh-CN" altLang="en-US" sz="2400" dirty="0">
                  <a:solidFill>
                    <a:schemeClr val="tx1"/>
                  </a:solidFill>
                  <a:cs typeface="+mn-ea"/>
                  <a:sym typeface="+mn-lt"/>
                </a:rPr>
                <a:t>参考文献与资料</a:t>
              </a:r>
            </a:p>
          </p:txBody>
        </p:sp>
        <p:cxnSp>
          <p:nvCxnSpPr>
            <p:cNvPr id="36" name="直接连接符 35">
              <a:extLst>
                <a:ext uri="{FF2B5EF4-FFF2-40B4-BE49-F238E27FC236}">
                  <a16:creationId xmlns:a16="http://schemas.microsoft.com/office/drawing/2014/main" id="{69BC7FCE-F487-4657-B2F1-818CE1F0B571}"/>
                </a:ext>
              </a:extLst>
            </p:cNvPr>
            <p:cNvCxnSpPr/>
            <p:nvPr/>
          </p:nvCxnSpPr>
          <p:spPr>
            <a:xfrm>
              <a:off x="4789714" y="2064019"/>
              <a:ext cx="2699657" cy="0"/>
            </a:xfrm>
            <a:prstGeom prst="line">
              <a:avLst/>
            </a:prstGeom>
            <a:ln w="12700">
              <a:solidFill>
                <a:schemeClr val="tx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7" name="图片 36" descr="资源 2711">
            <a:extLst>
              <a:ext uri="{FF2B5EF4-FFF2-40B4-BE49-F238E27FC236}">
                <a16:creationId xmlns:a16="http://schemas.microsoft.com/office/drawing/2014/main" id="{3C42A3F9-D5BE-481E-907B-FB4E2219513A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53780" y="4263455"/>
            <a:ext cx="1187450" cy="17907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îṡ1îďe">
            <a:extLst>
              <a:ext uri="{FF2B5EF4-FFF2-40B4-BE49-F238E27FC236}">
                <a16:creationId xmlns:a16="http://schemas.microsoft.com/office/drawing/2014/main" id="{20690E85-ED27-48F9-9091-8C13DC3AB75C}"/>
              </a:ext>
            </a:extLst>
          </p:cNvPr>
          <p:cNvSpPr txBox="1"/>
          <p:nvPr/>
        </p:nvSpPr>
        <p:spPr bwMode="auto">
          <a:xfrm>
            <a:off x="1235708" y="499441"/>
            <a:ext cx="1678942" cy="4199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rIns="90000" anchor="ctr">
            <a:normAutofit/>
          </a:bodyPr>
          <a:lstStyle/>
          <a:p>
            <a:pPr algn="ctr">
              <a:spcBef>
                <a:spcPct val="0"/>
              </a:spcBef>
            </a:pPr>
            <a:r>
              <a:rPr lang="zh-CN" altLang="en-US" b="1" dirty="0"/>
              <a:t>关键算法设计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5951B0E-5D9D-4D8D-BCED-E5B55199AC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888" y="343632"/>
            <a:ext cx="762066" cy="731583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202E9B12-978D-4DD6-9BB7-ACE138DF9F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5116" y="103288"/>
            <a:ext cx="4407719" cy="618845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879F193C-1C95-441A-B841-140B13644F65}"/>
              </a:ext>
            </a:extLst>
          </p:cNvPr>
          <p:cNvSpPr txBox="1"/>
          <p:nvPr/>
        </p:nvSpPr>
        <p:spPr>
          <a:xfrm>
            <a:off x="7800975" y="6291744"/>
            <a:ext cx="19480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/>
              <a:t>用户信息模块</a:t>
            </a:r>
            <a:r>
              <a:rPr lang="en-US" altLang="zh-CN" sz="1200" dirty="0"/>
              <a:t>PAD</a:t>
            </a:r>
            <a:r>
              <a:rPr lang="zh-CN" altLang="en-US" sz="1200" dirty="0"/>
              <a:t>图</a:t>
            </a:r>
            <a:endParaRPr lang="en-US" altLang="zh-CN" sz="1200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4CB42B7-F8D8-4A99-8FDD-AAC399EB6CA4}"/>
              </a:ext>
            </a:extLst>
          </p:cNvPr>
          <p:cNvSpPr txBox="1"/>
          <p:nvPr/>
        </p:nvSpPr>
        <p:spPr>
          <a:xfrm>
            <a:off x="426266" y="1075215"/>
            <a:ext cx="6096000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用户个人信息模块分</a:t>
            </a:r>
            <a:r>
              <a:rPr lang="zh-CN" altLang="zh-CN" sz="1600" kern="1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四个</a:t>
            </a:r>
            <a:r>
              <a:rPr lang="zh-CN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主要功能：</a:t>
            </a:r>
            <a:endParaRPr lang="en-US" altLang="zh-CN" sz="16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 algn="just"/>
            <a:r>
              <a:rPr lang="zh-CN" altLang="zh-CN" sz="1600" kern="1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用户注册</a:t>
            </a:r>
            <a:endParaRPr lang="en-US" altLang="zh-CN" sz="1600" kern="100" dirty="0">
              <a:solidFill>
                <a:srgbClr val="FF0000"/>
              </a:solidFill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 algn="just"/>
            <a:r>
              <a:rPr lang="zh-CN" altLang="zh-CN" sz="1600" kern="1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用户登录</a:t>
            </a:r>
            <a:endParaRPr lang="en-US" altLang="zh-CN" sz="1600" kern="100" dirty="0">
              <a:solidFill>
                <a:srgbClr val="FF0000"/>
              </a:solidFill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 algn="just"/>
            <a:r>
              <a:rPr lang="zh-CN" altLang="zh-CN" sz="1600" kern="1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用户修改个人信息</a:t>
            </a:r>
            <a:endParaRPr lang="en-US" altLang="zh-CN" sz="1600" kern="100" dirty="0">
              <a:solidFill>
                <a:srgbClr val="FF0000"/>
              </a:solidFill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 algn="just"/>
            <a:r>
              <a:rPr lang="zh-CN" altLang="zh-CN" sz="1600" kern="1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关注他人用户</a:t>
            </a:r>
          </a:p>
          <a:p>
            <a:pPr algn="just"/>
            <a:r>
              <a:rPr lang="zh-CN" altLang="zh-CN" sz="1600" kern="100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用户注册功能</a:t>
            </a:r>
            <a:r>
              <a:rPr lang="zh-CN" altLang="en-US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endParaRPr lang="en-US" altLang="zh-CN" sz="16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6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	</a:t>
            </a:r>
            <a:r>
              <a:rPr lang="zh-CN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输入</a:t>
            </a:r>
            <a:r>
              <a:rPr lang="zh-CN" altLang="zh-CN" sz="1600" kern="100" dirty="0">
                <a:solidFill>
                  <a:srgbClr val="00CC00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必填信息</a:t>
            </a:r>
            <a:endParaRPr lang="en-US" altLang="zh-CN" sz="1600" kern="100" dirty="0">
              <a:solidFill>
                <a:srgbClr val="00CC00"/>
              </a:solidFill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	</a:t>
            </a:r>
            <a:r>
              <a:rPr lang="zh-CN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账号</a:t>
            </a:r>
            <a:r>
              <a:rPr lang="en-US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ID</a:t>
            </a:r>
            <a:r>
              <a:rPr lang="zh-CN" altLang="en-US" sz="16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在</a:t>
            </a:r>
            <a:r>
              <a:rPr lang="zh-CN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数据库</a:t>
            </a:r>
            <a:r>
              <a:rPr lang="zh-CN" altLang="en-US" sz="16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递增，</a:t>
            </a:r>
            <a:r>
              <a:rPr lang="zh-CN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输入</a:t>
            </a:r>
            <a:r>
              <a:rPr lang="zh-CN" altLang="zh-CN" sz="1600" kern="100" dirty="0">
                <a:solidFill>
                  <a:srgbClr val="00CC00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密码</a:t>
            </a:r>
            <a:r>
              <a:rPr lang="zh-CN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和其他各项信息</a:t>
            </a:r>
            <a:endParaRPr lang="en-US" altLang="zh-CN" sz="16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	</a:t>
            </a:r>
            <a:r>
              <a:rPr lang="zh-CN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验证各项信息格式</a:t>
            </a:r>
            <a:r>
              <a:rPr lang="zh-CN" altLang="zh-CN" sz="1600" kern="100" dirty="0">
                <a:solidFill>
                  <a:srgbClr val="00CC00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是否符合要求</a:t>
            </a:r>
            <a:r>
              <a:rPr lang="zh-CN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，符合要求则注册成功</a:t>
            </a:r>
          </a:p>
          <a:p>
            <a:pPr algn="just"/>
            <a:r>
              <a:rPr lang="zh-CN" altLang="zh-CN" sz="1600" kern="100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用户登录功能</a:t>
            </a:r>
            <a:r>
              <a:rPr lang="zh-CN" altLang="en-US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endParaRPr lang="en-US" altLang="zh-CN" sz="16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6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	</a:t>
            </a:r>
            <a:r>
              <a:rPr lang="zh-CN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输入</a:t>
            </a:r>
            <a:r>
              <a:rPr lang="zh-CN" altLang="zh-CN" sz="1600" kern="100" dirty="0">
                <a:solidFill>
                  <a:srgbClr val="00CC00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账号密码</a:t>
            </a:r>
            <a:endParaRPr lang="en-US" altLang="zh-CN" sz="1600" kern="100" dirty="0">
              <a:solidFill>
                <a:srgbClr val="00CC00"/>
              </a:solidFill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	</a:t>
            </a:r>
            <a:r>
              <a:rPr lang="zh-CN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与数据库中比对</a:t>
            </a:r>
            <a:r>
              <a:rPr lang="zh-CN" altLang="zh-CN" sz="1600" kern="100" dirty="0">
                <a:solidFill>
                  <a:srgbClr val="00CC00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是否存在该账号</a:t>
            </a:r>
            <a:endParaRPr lang="en-US" altLang="zh-CN" sz="1600" kern="100" dirty="0">
              <a:solidFill>
                <a:srgbClr val="00CC00"/>
              </a:solidFill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	</a:t>
            </a:r>
            <a:r>
              <a:rPr lang="zh-CN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如存在该账号则</a:t>
            </a:r>
            <a:r>
              <a:rPr lang="zh-CN" altLang="zh-CN" sz="1600" kern="100" dirty="0">
                <a:solidFill>
                  <a:srgbClr val="00CC00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核对密码是否正确</a:t>
            </a:r>
            <a:r>
              <a:rPr lang="zh-CN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，核对成功登录成功</a:t>
            </a:r>
          </a:p>
          <a:p>
            <a:pPr algn="just"/>
            <a:r>
              <a:rPr lang="zh-CN" altLang="zh-CN" sz="1600" kern="100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修改个人信息功能</a:t>
            </a:r>
            <a:r>
              <a:rPr lang="zh-CN" altLang="en-US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endParaRPr lang="en-US" altLang="zh-CN" sz="16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6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	</a:t>
            </a:r>
            <a:r>
              <a:rPr lang="zh-CN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修改的这部分内容</a:t>
            </a:r>
            <a:r>
              <a:rPr lang="zh-CN" altLang="zh-CN" sz="1600" kern="100" dirty="0">
                <a:solidFill>
                  <a:srgbClr val="00CC00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是否存在原有数据</a:t>
            </a:r>
            <a:endParaRPr lang="en-US" altLang="zh-CN" sz="1600" kern="100" dirty="0">
              <a:solidFill>
                <a:srgbClr val="00CC00"/>
              </a:solidFill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	</a:t>
            </a:r>
            <a:r>
              <a:rPr lang="zh-CN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如果存在就</a:t>
            </a:r>
            <a:r>
              <a:rPr lang="zh-CN" altLang="zh-CN" sz="1600" kern="100" dirty="0">
                <a:solidFill>
                  <a:srgbClr val="00CC00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覆盖</a:t>
            </a:r>
            <a:r>
              <a:rPr lang="zh-CN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掉原有信息</a:t>
            </a:r>
            <a:endParaRPr lang="en-US" altLang="zh-CN" sz="16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600" kern="100" dirty="0">
                <a:solidFill>
                  <a:srgbClr val="00CC00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	</a:t>
            </a:r>
            <a:r>
              <a:rPr lang="zh-CN" altLang="zh-CN" sz="1600" kern="100" dirty="0">
                <a:solidFill>
                  <a:srgbClr val="00CC00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更新数据表</a:t>
            </a:r>
            <a:r>
              <a:rPr lang="zh-CN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，未修改的信息保持原有状态</a:t>
            </a:r>
          </a:p>
          <a:p>
            <a:pPr algn="just"/>
            <a:r>
              <a:rPr lang="zh-CN" altLang="zh-CN" sz="1600" kern="100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关注他人</a:t>
            </a:r>
            <a:r>
              <a:rPr lang="zh-CN" altLang="en-US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endParaRPr lang="en-US" altLang="zh-CN" sz="1600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	</a:t>
            </a:r>
            <a:r>
              <a:rPr lang="zh-CN" altLang="zh-CN" sz="1600" kern="100" dirty="0">
                <a:solidFill>
                  <a:srgbClr val="00CC00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查找</a:t>
            </a:r>
            <a:r>
              <a:rPr lang="zh-CN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到所要关注的这个用户，选择</a:t>
            </a:r>
            <a:r>
              <a:rPr lang="zh-CN" altLang="zh-CN" sz="1600" kern="100" dirty="0">
                <a:solidFill>
                  <a:srgbClr val="00CC00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关注</a:t>
            </a:r>
            <a:endParaRPr lang="en-US" altLang="zh-CN" sz="16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6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	</a:t>
            </a:r>
            <a:r>
              <a:rPr lang="zh-CN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本用户的</a:t>
            </a:r>
            <a:r>
              <a:rPr lang="zh-CN" altLang="zh-CN" sz="1600" kern="100" dirty="0">
                <a:solidFill>
                  <a:srgbClr val="00CC00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关注表</a:t>
            </a:r>
            <a:r>
              <a:rPr lang="zh-CN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和所关注的用户的</a:t>
            </a:r>
            <a:r>
              <a:rPr lang="zh-CN" altLang="zh-CN" sz="1600" kern="100" dirty="0">
                <a:solidFill>
                  <a:srgbClr val="00CC00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粉丝表表新增</a:t>
            </a:r>
            <a:r>
              <a:rPr lang="zh-CN" altLang="en-US" sz="1600" kern="100" dirty="0">
                <a:solidFill>
                  <a:srgbClr val="00CC00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数据</a:t>
            </a:r>
            <a:endParaRPr lang="en-US" altLang="zh-CN" sz="1600" kern="100" dirty="0">
              <a:solidFill>
                <a:srgbClr val="00CC00"/>
              </a:solidFill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6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	</a:t>
            </a:r>
            <a:r>
              <a:rPr lang="zh-CN" altLang="zh-CN" sz="1600" kern="100" dirty="0">
                <a:solidFill>
                  <a:srgbClr val="00CC00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更新数据表</a:t>
            </a:r>
            <a:r>
              <a:rPr lang="zh-CN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，返回关注成功。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E20E614-9F34-4337-BE81-6593C67B2B13}"/>
              </a:ext>
            </a:extLst>
          </p:cNvPr>
          <p:cNvSpPr txBox="1"/>
          <p:nvPr/>
        </p:nvSpPr>
        <p:spPr>
          <a:xfrm>
            <a:off x="1988247" y="6291743"/>
            <a:ext cx="21456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/>
              <a:t>用户个人信息</a:t>
            </a:r>
            <a:r>
              <a:rPr lang="en-US" altLang="zh-CN" sz="1200" dirty="0"/>
              <a:t>PAD</a:t>
            </a:r>
            <a:r>
              <a:rPr lang="zh-CN" altLang="en-US" sz="1200" dirty="0"/>
              <a:t>图文字说明</a:t>
            </a:r>
            <a:endParaRPr lang="en-US" altLang="zh-CN" sz="1200" dirty="0"/>
          </a:p>
        </p:txBody>
      </p:sp>
    </p:spTree>
    <p:extLst>
      <p:ext uri="{BB962C8B-B14F-4D97-AF65-F5344CB8AC3E}">
        <p14:creationId xmlns:p14="http://schemas.microsoft.com/office/powerpoint/2010/main" val="20653049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096BE3F7-3669-4FBB-9830-BA9626AE48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0281" y="297567"/>
            <a:ext cx="4082271" cy="2555658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F39CA6C0-527E-4C36-8B53-A9CB37DF4F32}"/>
              </a:ext>
            </a:extLst>
          </p:cNvPr>
          <p:cNvSpPr txBox="1"/>
          <p:nvPr/>
        </p:nvSpPr>
        <p:spPr>
          <a:xfrm>
            <a:off x="5439619" y="2885489"/>
            <a:ext cx="18235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/>
              <a:t>登录模块流程图</a:t>
            </a:r>
            <a:endParaRPr lang="en-US" altLang="zh-CN" sz="1200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EE75763C-6655-407A-90F2-D4933808D4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0281" y="3162488"/>
            <a:ext cx="4022579" cy="2800162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05120137-2F00-4EE9-ABD2-EA1C43EC3120}"/>
              </a:ext>
            </a:extLst>
          </p:cNvPr>
          <p:cNvSpPr txBox="1"/>
          <p:nvPr/>
        </p:nvSpPr>
        <p:spPr>
          <a:xfrm>
            <a:off x="5439619" y="6101149"/>
            <a:ext cx="18235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/>
              <a:t>新建日记模块流程图</a:t>
            </a:r>
            <a:endParaRPr lang="en-US" altLang="zh-CN" sz="1200" dirty="0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380507BD-1072-4779-84D7-76E744332B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7598" y="259467"/>
            <a:ext cx="3130064" cy="5806042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8B854492-4B40-402D-A36C-382EFCD9ADE2}"/>
              </a:ext>
            </a:extLst>
          </p:cNvPr>
          <p:cNvSpPr txBox="1"/>
          <p:nvPr/>
        </p:nvSpPr>
        <p:spPr>
          <a:xfrm>
            <a:off x="9097619" y="6105770"/>
            <a:ext cx="19500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/>
              <a:t>用户功能流程图文字说明</a:t>
            </a:r>
            <a:endParaRPr lang="en-US" altLang="zh-CN" sz="12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3A31779-FA26-4C18-B1F4-3B1B25BC20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4338" y="919407"/>
            <a:ext cx="3522990" cy="4948810"/>
          </a:xfrm>
          <a:prstGeom prst="rect">
            <a:avLst/>
          </a:prstGeom>
        </p:spPr>
      </p:pic>
      <p:sp>
        <p:nvSpPr>
          <p:cNvPr id="14" name="îṡ1îďe">
            <a:extLst>
              <a:ext uri="{FF2B5EF4-FFF2-40B4-BE49-F238E27FC236}">
                <a16:creationId xmlns:a16="http://schemas.microsoft.com/office/drawing/2014/main" id="{7F594526-034C-40C1-BFE9-9B3C642793CD}"/>
              </a:ext>
            </a:extLst>
          </p:cNvPr>
          <p:cNvSpPr txBox="1"/>
          <p:nvPr/>
        </p:nvSpPr>
        <p:spPr bwMode="auto">
          <a:xfrm>
            <a:off x="1235708" y="499441"/>
            <a:ext cx="1678942" cy="4199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rIns="90000" anchor="ctr">
            <a:normAutofit/>
          </a:bodyPr>
          <a:lstStyle/>
          <a:p>
            <a:pPr algn="ctr">
              <a:spcBef>
                <a:spcPct val="0"/>
              </a:spcBef>
            </a:pPr>
            <a:r>
              <a:rPr lang="zh-CN" altLang="en-US" b="1" dirty="0"/>
              <a:t>关键算法设计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2B737704-D632-4532-A9F5-B18B779246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4888" y="343632"/>
            <a:ext cx="762066" cy="731583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7A536B9B-DA74-4842-A176-443FFEC8F609}"/>
              </a:ext>
            </a:extLst>
          </p:cNvPr>
          <p:cNvSpPr txBox="1"/>
          <p:nvPr/>
        </p:nvSpPr>
        <p:spPr>
          <a:xfrm>
            <a:off x="1412884" y="6101148"/>
            <a:ext cx="19500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/>
              <a:t>用户功能模块</a:t>
            </a:r>
            <a:r>
              <a:rPr lang="en-US" altLang="zh-CN" sz="1200" dirty="0"/>
              <a:t>Jackson</a:t>
            </a:r>
            <a:r>
              <a:rPr lang="zh-CN" altLang="en-US" sz="1200" dirty="0"/>
              <a:t>图</a:t>
            </a:r>
            <a:endParaRPr lang="en-US" altLang="zh-CN" sz="1200" dirty="0"/>
          </a:p>
        </p:txBody>
      </p:sp>
    </p:spTree>
    <p:extLst>
      <p:ext uri="{BB962C8B-B14F-4D97-AF65-F5344CB8AC3E}">
        <p14:creationId xmlns:p14="http://schemas.microsoft.com/office/powerpoint/2010/main" val="13559409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îṡ1îďe">
            <a:extLst>
              <a:ext uri="{FF2B5EF4-FFF2-40B4-BE49-F238E27FC236}">
                <a16:creationId xmlns:a16="http://schemas.microsoft.com/office/drawing/2014/main" id="{20690E85-ED27-48F9-9091-8C13DC3AB75C}"/>
              </a:ext>
            </a:extLst>
          </p:cNvPr>
          <p:cNvSpPr txBox="1"/>
          <p:nvPr/>
        </p:nvSpPr>
        <p:spPr bwMode="auto">
          <a:xfrm>
            <a:off x="1235708" y="499441"/>
            <a:ext cx="1678942" cy="4199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rIns="90000" anchor="ctr">
            <a:normAutofit/>
          </a:bodyPr>
          <a:lstStyle/>
          <a:p>
            <a:pPr algn="ctr">
              <a:spcBef>
                <a:spcPct val="0"/>
              </a:spcBef>
            </a:pPr>
            <a:r>
              <a:rPr lang="zh-CN" altLang="en-US" b="1" dirty="0"/>
              <a:t>关键算法设计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5951B0E-5D9D-4D8D-BCED-E5B55199AC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888" y="343632"/>
            <a:ext cx="762066" cy="73158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5698D8D-92F8-4B85-8419-187FF77D5F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7579" y="208418"/>
            <a:ext cx="4845544" cy="279195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C49014C-9EB2-47C7-9079-B061FD34F2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1076" y="3429000"/>
            <a:ext cx="3619499" cy="2791957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4834DE1E-0889-4F51-9FB7-86D4C371D53B}"/>
              </a:ext>
            </a:extLst>
          </p:cNvPr>
          <p:cNvSpPr txBox="1"/>
          <p:nvPr/>
        </p:nvSpPr>
        <p:spPr>
          <a:xfrm>
            <a:off x="7768554" y="3076188"/>
            <a:ext cx="18235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/>
              <a:t>用户信息管理</a:t>
            </a:r>
            <a:r>
              <a:rPr lang="en-US" altLang="zh-CN" sz="1200" dirty="0"/>
              <a:t>N-S</a:t>
            </a:r>
            <a:r>
              <a:rPr lang="zh-CN" altLang="en-US" sz="1200" dirty="0"/>
              <a:t>图</a:t>
            </a:r>
            <a:endParaRPr lang="en-US" altLang="zh-CN" sz="1200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7C0F199-D09C-430F-8165-9410D7CABEA0}"/>
              </a:ext>
            </a:extLst>
          </p:cNvPr>
          <p:cNvSpPr txBox="1"/>
          <p:nvPr/>
        </p:nvSpPr>
        <p:spPr>
          <a:xfrm>
            <a:off x="7768554" y="6220957"/>
            <a:ext cx="18235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/>
              <a:t>系统消息管理</a:t>
            </a:r>
            <a:r>
              <a:rPr lang="en-US" altLang="zh-CN" sz="1200" dirty="0"/>
              <a:t>N-S</a:t>
            </a:r>
            <a:r>
              <a:rPr lang="zh-CN" altLang="en-US" sz="1200" dirty="0"/>
              <a:t>图</a:t>
            </a:r>
            <a:endParaRPr lang="en-US" altLang="zh-CN" sz="1200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4194C34D-BD1A-4E31-8A63-78081CB1C8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8877" y="1560969"/>
            <a:ext cx="4669572" cy="4797589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82B924A1-C476-4B5A-8471-241F61B43871}"/>
              </a:ext>
            </a:extLst>
          </p:cNvPr>
          <p:cNvSpPr txBox="1"/>
          <p:nvPr/>
        </p:nvSpPr>
        <p:spPr>
          <a:xfrm>
            <a:off x="2002853" y="6220059"/>
            <a:ext cx="18235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/>
              <a:t>管理员盒图文字说明</a:t>
            </a:r>
            <a:endParaRPr lang="en-US" altLang="zh-CN" sz="1200" dirty="0"/>
          </a:p>
        </p:txBody>
      </p:sp>
    </p:spTree>
    <p:extLst>
      <p:ext uri="{BB962C8B-B14F-4D97-AF65-F5344CB8AC3E}">
        <p14:creationId xmlns:p14="http://schemas.microsoft.com/office/powerpoint/2010/main" val="17525653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îṡ1îďe">
            <a:extLst>
              <a:ext uri="{FF2B5EF4-FFF2-40B4-BE49-F238E27FC236}">
                <a16:creationId xmlns:a16="http://schemas.microsoft.com/office/drawing/2014/main" id="{20690E85-ED27-48F9-9091-8C13DC3AB75C}"/>
              </a:ext>
            </a:extLst>
          </p:cNvPr>
          <p:cNvSpPr txBox="1"/>
          <p:nvPr/>
        </p:nvSpPr>
        <p:spPr bwMode="auto">
          <a:xfrm>
            <a:off x="1235708" y="499441"/>
            <a:ext cx="1678942" cy="4199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rIns="90000" anchor="ctr">
            <a:normAutofit/>
          </a:bodyPr>
          <a:lstStyle/>
          <a:p>
            <a:pPr algn="ctr">
              <a:spcBef>
                <a:spcPct val="0"/>
              </a:spcBef>
            </a:pPr>
            <a:r>
              <a:rPr lang="zh-CN" altLang="en-US" b="1" dirty="0"/>
              <a:t>相关文件审查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5951B0E-5D9D-4D8D-BCED-E5B55199AC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888" y="343632"/>
            <a:ext cx="762066" cy="731583"/>
          </a:xfrm>
          <a:prstGeom prst="rect">
            <a:avLst/>
          </a:prstGeom>
        </p:spPr>
      </p:pic>
      <p:pic>
        <p:nvPicPr>
          <p:cNvPr id="17410" name="Picture 2">
            <a:extLst>
              <a:ext uri="{FF2B5EF4-FFF2-40B4-BE49-F238E27FC236}">
                <a16:creationId xmlns:a16="http://schemas.microsoft.com/office/drawing/2014/main" id="{A0F01B7F-210A-4368-8B78-75163CF76E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955" y="2185987"/>
            <a:ext cx="2200275" cy="2486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1">
            <a:extLst>
              <a:ext uri="{FF2B5EF4-FFF2-40B4-BE49-F238E27FC236}">
                <a16:creationId xmlns:a16="http://schemas.microsoft.com/office/drawing/2014/main" id="{711A6173-BF78-40BD-B160-C2577D9D3B9C}"/>
              </a:ext>
            </a:extLst>
          </p:cNvPr>
          <p:cNvSpPr/>
          <p:nvPr/>
        </p:nvSpPr>
        <p:spPr>
          <a:xfrm>
            <a:off x="4093885" y="2577438"/>
            <a:ext cx="1692075" cy="366612"/>
          </a:xfrm>
          <a:prstGeom prst="rect">
            <a:avLst/>
          </a:prstGeom>
        </p:spPr>
        <p:txBody>
          <a:bodyPr wrap="square" lIns="119265" tIns="59613" rIns="119265" bIns="59613">
            <a:spAutoFit/>
          </a:bodyPr>
          <a:lstStyle/>
          <a:p>
            <a:pPr algn="ctr" defTabSz="1187949"/>
            <a:r>
              <a:rPr lang="zh-CN" altLang="en-US" sz="1600" dirty="0">
                <a:solidFill>
                  <a:srgbClr val="000000">
                    <a:lumMod val="75000"/>
                    <a:lumOff val="25000"/>
                  </a:srgbClr>
                </a:solidFill>
                <a:latin typeface="Arial"/>
                <a:ea typeface="微软雅黑"/>
                <a:cs typeface="+mn-ea"/>
                <a:sym typeface="+mn-lt"/>
              </a:rPr>
              <a:t>总体设计</a:t>
            </a:r>
            <a:r>
              <a:rPr lang="en-US" altLang="zh-CN" sz="1600" dirty="0">
                <a:solidFill>
                  <a:srgbClr val="000000">
                    <a:lumMod val="75000"/>
                    <a:lumOff val="25000"/>
                  </a:srgbClr>
                </a:solidFill>
                <a:latin typeface="Arial"/>
                <a:ea typeface="微软雅黑"/>
                <a:cs typeface="+mn-ea"/>
                <a:sym typeface="+mn-lt"/>
              </a:rPr>
              <a:t>SSDD</a:t>
            </a:r>
          </a:p>
        </p:txBody>
      </p:sp>
      <p:sp>
        <p:nvSpPr>
          <p:cNvPr id="33" name="11 Rectángulo redondeado">
            <a:extLst>
              <a:ext uri="{FF2B5EF4-FFF2-40B4-BE49-F238E27FC236}">
                <a16:creationId xmlns:a16="http://schemas.microsoft.com/office/drawing/2014/main" id="{49790863-CBEC-487E-8B1E-DB01616F3DF8}"/>
              </a:ext>
            </a:extLst>
          </p:cNvPr>
          <p:cNvSpPr>
            <a:spLocks noChangeAspect="1"/>
          </p:cNvSpPr>
          <p:nvPr/>
        </p:nvSpPr>
        <p:spPr>
          <a:xfrm rot="16200000">
            <a:off x="3927073" y="2647138"/>
            <a:ext cx="218541" cy="196033"/>
          </a:xfrm>
          <a:custGeom>
            <a:avLst/>
            <a:gdLst/>
            <a:ahLst/>
            <a:cxnLst/>
            <a:rect l="l" t="t" r="r" b="b"/>
            <a:pathLst>
              <a:path w="3195945" h="2847600">
                <a:moveTo>
                  <a:pt x="931858" y="0"/>
                </a:moveTo>
                <a:lnTo>
                  <a:pt x="2264149" y="0"/>
                </a:lnTo>
                <a:cubicBezTo>
                  <a:pt x="2332834" y="0"/>
                  <a:pt x="2395775" y="24591"/>
                  <a:pt x="2443824" y="66436"/>
                </a:cubicBezTo>
                <a:cubicBezTo>
                  <a:pt x="2448429" y="69277"/>
                  <a:pt x="2452695" y="72595"/>
                  <a:pt x="2456305" y="76734"/>
                </a:cubicBezTo>
                <a:cubicBezTo>
                  <a:pt x="2460022" y="79237"/>
                  <a:pt x="2463176" y="82339"/>
                  <a:pt x="2465987" y="85776"/>
                </a:cubicBezTo>
                <a:cubicBezTo>
                  <a:pt x="2493618" y="108249"/>
                  <a:pt x="2516894" y="136545"/>
                  <a:pt x="2535511" y="169166"/>
                </a:cubicBezTo>
                <a:lnTo>
                  <a:pt x="3152605" y="1250458"/>
                </a:lnTo>
                <a:cubicBezTo>
                  <a:pt x="3179394" y="1297399"/>
                  <a:pt x="3193566" y="1348093"/>
                  <a:pt x="3194780" y="1398693"/>
                </a:cubicBezTo>
                <a:cubicBezTo>
                  <a:pt x="3195949" y="1406441"/>
                  <a:pt x="3196388" y="1414265"/>
                  <a:pt x="3195280" y="1422135"/>
                </a:cubicBezTo>
                <a:cubicBezTo>
                  <a:pt x="3196431" y="1430332"/>
                  <a:pt x="3195980" y="1438483"/>
                  <a:pt x="3194760" y="1446554"/>
                </a:cubicBezTo>
                <a:cubicBezTo>
                  <a:pt x="3193510" y="1497084"/>
                  <a:pt x="3179340" y="1547701"/>
                  <a:pt x="3152589" y="1594576"/>
                </a:cubicBezTo>
                <a:lnTo>
                  <a:pt x="2535495" y="2675868"/>
                </a:lnTo>
                <a:cubicBezTo>
                  <a:pt x="2519103" y="2704590"/>
                  <a:pt x="2499098" y="2729960"/>
                  <a:pt x="2475270" y="2750574"/>
                </a:cubicBezTo>
                <a:cubicBezTo>
                  <a:pt x="2424537" y="2810341"/>
                  <a:pt x="2348694" y="2847600"/>
                  <a:pt x="2264149" y="2847600"/>
                </a:cubicBezTo>
                <a:lnTo>
                  <a:pt x="931858" y="2847600"/>
                </a:lnTo>
                <a:cubicBezTo>
                  <a:pt x="840908" y="2847600"/>
                  <a:pt x="760028" y="2804481"/>
                  <a:pt x="709441" y="2736882"/>
                </a:cubicBezTo>
                <a:cubicBezTo>
                  <a:pt x="690443" y="2718412"/>
                  <a:pt x="674204" y="2696733"/>
                  <a:pt x="660493" y="2672708"/>
                </a:cubicBezTo>
                <a:lnTo>
                  <a:pt x="43399" y="1591416"/>
                </a:lnTo>
                <a:cubicBezTo>
                  <a:pt x="17922" y="1546775"/>
                  <a:pt x="3857" y="1498740"/>
                  <a:pt x="1381" y="1450601"/>
                </a:cubicBezTo>
                <a:cubicBezTo>
                  <a:pt x="-58" y="1441196"/>
                  <a:pt x="-553" y="1431688"/>
                  <a:pt x="774" y="1422141"/>
                </a:cubicBezTo>
                <a:cubicBezTo>
                  <a:pt x="-512" y="1412916"/>
                  <a:pt x="-26" y="1403731"/>
                  <a:pt x="1361" y="1394643"/>
                </a:cubicBezTo>
                <a:cubicBezTo>
                  <a:pt x="3800" y="1346433"/>
                  <a:pt x="17869" y="1298323"/>
                  <a:pt x="43383" y="1253618"/>
                </a:cubicBezTo>
                <a:lnTo>
                  <a:pt x="660477" y="172326"/>
                </a:lnTo>
                <a:cubicBezTo>
                  <a:pt x="676397" y="144430"/>
                  <a:pt x="695725" y="119697"/>
                  <a:pt x="718724" y="99467"/>
                </a:cubicBezTo>
                <a:cubicBezTo>
                  <a:pt x="769423" y="38273"/>
                  <a:pt x="846171" y="0"/>
                  <a:pt x="931858" y="0"/>
                </a:cubicBezTo>
                <a:close/>
              </a:path>
            </a:pathLst>
          </a:custGeom>
          <a:solidFill>
            <a:srgbClr val="00A388"/>
          </a:solidFill>
          <a:ln>
            <a:noFill/>
          </a:ln>
          <a:scene3d>
            <a:camera prst="orthographicFront"/>
            <a:lightRig rig="soft" dir="t"/>
          </a:scene3d>
          <a:sp3d extrusionH="508000" prstMaterial="flat"/>
        </p:spPr>
        <p:txBody>
          <a:bodyPr lIns="0" tIns="0" rIns="0" bIns="0" rtlCol="0" anchor="ctr"/>
          <a:lstStyle/>
          <a:p>
            <a:pPr marL="0" marR="0" lvl="0" indent="0" algn="ctr" defTabSz="119233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ea"/>
              <a:sym typeface="+mn-lt"/>
            </a:endParaRPr>
          </a:p>
        </p:txBody>
      </p:sp>
      <p:sp>
        <p:nvSpPr>
          <p:cNvPr id="34" name="11 Rectángulo redondeado">
            <a:extLst>
              <a:ext uri="{FF2B5EF4-FFF2-40B4-BE49-F238E27FC236}">
                <a16:creationId xmlns:a16="http://schemas.microsoft.com/office/drawing/2014/main" id="{91E3A040-DAEC-4126-96A6-EA9025EF2999}"/>
              </a:ext>
            </a:extLst>
          </p:cNvPr>
          <p:cNvSpPr>
            <a:spLocks noChangeAspect="1"/>
          </p:cNvSpPr>
          <p:nvPr/>
        </p:nvSpPr>
        <p:spPr>
          <a:xfrm rot="16200000">
            <a:off x="3927073" y="3918917"/>
            <a:ext cx="218541" cy="196033"/>
          </a:xfrm>
          <a:custGeom>
            <a:avLst/>
            <a:gdLst/>
            <a:ahLst/>
            <a:cxnLst/>
            <a:rect l="l" t="t" r="r" b="b"/>
            <a:pathLst>
              <a:path w="3195945" h="2847600">
                <a:moveTo>
                  <a:pt x="931858" y="0"/>
                </a:moveTo>
                <a:lnTo>
                  <a:pt x="2264149" y="0"/>
                </a:lnTo>
                <a:cubicBezTo>
                  <a:pt x="2332834" y="0"/>
                  <a:pt x="2395775" y="24591"/>
                  <a:pt x="2443824" y="66436"/>
                </a:cubicBezTo>
                <a:cubicBezTo>
                  <a:pt x="2448429" y="69277"/>
                  <a:pt x="2452695" y="72595"/>
                  <a:pt x="2456305" y="76734"/>
                </a:cubicBezTo>
                <a:cubicBezTo>
                  <a:pt x="2460022" y="79237"/>
                  <a:pt x="2463176" y="82339"/>
                  <a:pt x="2465987" y="85776"/>
                </a:cubicBezTo>
                <a:cubicBezTo>
                  <a:pt x="2493618" y="108249"/>
                  <a:pt x="2516894" y="136545"/>
                  <a:pt x="2535511" y="169166"/>
                </a:cubicBezTo>
                <a:lnTo>
                  <a:pt x="3152605" y="1250458"/>
                </a:lnTo>
                <a:cubicBezTo>
                  <a:pt x="3179394" y="1297399"/>
                  <a:pt x="3193566" y="1348093"/>
                  <a:pt x="3194780" y="1398693"/>
                </a:cubicBezTo>
                <a:cubicBezTo>
                  <a:pt x="3195949" y="1406441"/>
                  <a:pt x="3196388" y="1414265"/>
                  <a:pt x="3195280" y="1422135"/>
                </a:cubicBezTo>
                <a:cubicBezTo>
                  <a:pt x="3196431" y="1430332"/>
                  <a:pt x="3195980" y="1438483"/>
                  <a:pt x="3194760" y="1446554"/>
                </a:cubicBezTo>
                <a:cubicBezTo>
                  <a:pt x="3193510" y="1497084"/>
                  <a:pt x="3179340" y="1547701"/>
                  <a:pt x="3152589" y="1594576"/>
                </a:cubicBezTo>
                <a:lnTo>
                  <a:pt x="2535495" y="2675868"/>
                </a:lnTo>
                <a:cubicBezTo>
                  <a:pt x="2519103" y="2704590"/>
                  <a:pt x="2499098" y="2729960"/>
                  <a:pt x="2475270" y="2750574"/>
                </a:cubicBezTo>
                <a:cubicBezTo>
                  <a:pt x="2424537" y="2810341"/>
                  <a:pt x="2348694" y="2847600"/>
                  <a:pt x="2264149" y="2847600"/>
                </a:cubicBezTo>
                <a:lnTo>
                  <a:pt x="931858" y="2847600"/>
                </a:lnTo>
                <a:cubicBezTo>
                  <a:pt x="840908" y="2847600"/>
                  <a:pt x="760028" y="2804481"/>
                  <a:pt x="709441" y="2736882"/>
                </a:cubicBezTo>
                <a:cubicBezTo>
                  <a:pt x="690443" y="2718412"/>
                  <a:pt x="674204" y="2696733"/>
                  <a:pt x="660493" y="2672708"/>
                </a:cubicBezTo>
                <a:lnTo>
                  <a:pt x="43399" y="1591416"/>
                </a:lnTo>
                <a:cubicBezTo>
                  <a:pt x="17922" y="1546775"/>
                  <a:pt x="3857" y="1498740"/>
                  <a:pt x="1381" y="1450601"/>
                </a:cubicBezTo>
                <a:cubicBezTo>
                  <a:pt x="-58" y="1441196"/>
                  <a:pt x="-553" y="1431688"/>
                  <a:pt x="774" y="1422141"/>
                </a:cubicBezTo>
                <a:cubicBezTo>
                  <a:pt x="-512" y="1412916"/>
                  <a:pt x="-26" y="1403731"/>
                  <a:pt x="1361" y="1394643"/>
                </a:cubicBezTo>
                <a:cubicBezTo>
                  <a:pt x="3800" y="1346433"/>
                  <a:pt x="17869" y="1298323"/>
                  <a:pt x="43383" y="1253618"/>
                </a:cubicBezTo>
                <a:lnTo>
                  <a:pt x="660477" y="172326"/>
                </a:lnTo>
                <a:cubicBezTo>
                  <a:pt x="676397" y="144430"/>
                  <a:pt x="695725" y="119697"/>
                  <a:pt x="718724" y="99467"/>
                </a:cubicBezTo>
                <a:cubicBezTo>
                  <a:pt x="769423" y="38273"/>
                  <a:pt x="846171" y="0"/>
                  <a:pt x="931858" y="0"/>
                </a:cubicBezTo>
                <a:close/>
              </a:path>
            </a:pathLst>
          </a:custGeom>
          <a:solidFill>
            <a:srgbClr val="D381A2"/>
          </a:solidFill>
          <a:ln>
            <a:noFill/>
          </a:ln>
          <a:scene3d>
            <a:camera prst="orthographicFront"/>
            <a:lightRig rig="soft" dir="t"/>
          </a:scene3d>
          <a:sp3d extrusionH="508000" prstMaterial="flat"/>
        </p:spPr>
        <p:txBody>
          <a:bodyPr lIns="0" tIns="0" rIns="0" bIns="0" rtlCol="0" anchor="ctr"/>
          <a:lstStyle/>
          <a:p>
            <a:pPr marL="0" marR="0" lvl="0" indent="0" algn="ctr" defTabSz="119233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ea"/>
              <a:sym typeface="+mn-lt"/>
            </a:endParaRPr>
          </a:p>
        </p:txBody>
      </p:sp>
      <p:sp>
        <p:nvSpPr>
          <p:cNvPr id="35" name="Textbox 1">
            <a:extLst>
              <a:ext uri="{FF2B5EF4-FFF2-40B4-BE49-F238E27FC236}">
                <a16:creationId xmlns:a16="http://schemas.microsoft.com/office/drawing/2014/main" id="{AE661173-6231-48AD-8496-A406FEB5B9DB}"/>
              </a:ext>
            </a:extLst>
          </p:cNvPr>
          <p:cNvSpPr/>
          <p:nvPr/>
        </p:nvSpPr>
        <p:spPr>
          <a:xfrm>
            <a:off x="4093884" y="3849217"/>
            <a:ext cx="1692075" cy="366612"/>
          </a:xfrm>
          <a:prstGeom prst="rect">
            <a:avLst/>
          </a:prstGeom>
        </p:spPr>
        <p:txBody>
          <a:bodyPr wrap="square" lIns="119265" tIns="59613" rIns="119265" bIns="59613">
            <a:spAutoFit/>
          </a:bodyPr>
          <a:lstStyle/>
          <a:p>
            <a:pPr algn="ctr" defTabSz="1187949"/>
            <a:r>
              <a:rPr lang="zh-CN" altLang="en-US" sz="1600" dirty="0">
                <a:solidFill>
                  <a:srgbClr val="000000">
                    <a:lumMod val="75000"/>
                    <a:lumOff val="25000"/>
                  </a:srgbClr>
                </a:solidFill>
                <a:latin typeface="Arial"/>
                <a:ea typeface="微软雅黑"/>
                <a:cs typeface="+mn-ea"/>
                <a:sym typeface="+mn-lt"/>
              </a:rPr>
              <a:t>测试计划</a:t>
            </a:r>
            <a:r>
              <a:rPr lang="en-US" altLang="zh-CN" sz="1600" dirty="0">
                <a:solidFill>
                  <a:srgbClr val="000000">
                    <a:lumMod val="75000"/>
                    <a:lumOff val="25000"/>
                  </a:srgbClr>
                </a:solidFill>
                <a:latin typeface="Arial"/>
                <a:ea typeface="微软雅黑"/>
                <a:cs typeface="+mn-ea"/>
                <a:sym typeface="+mn-lt"/>
              </a:rPr>
              <a:t>STP</a:t>
            </a:r>
          </a:p>
        </p:txBody>
      </p:sp>
      <p:sp>
        <p:nvSpPr>
          <p:cNvPr id="36" name="11 Rectángulo redondeado">
            <a:extLst>
              <a:ext uri="{FF2B5EF4-FFF2-40B4-BE49-F238E27FC236}">
                <a16:creationId xmlns:a16="http://schemas.microsoft.com/office/drawing/2014/main" id="{B72C15EA-8373-4927-A9FC-AE14C6A425A7}"/>
              </a:ext>
            </a:extLst>
          </p:cNvPr>
          <p:cNvSpPr>
            <a:spLocks noChangeAspect="1"/>
          </p:cNvSpPr>
          <p:nvPr/>
        </p:nvSpPr>
        <p:spPr>
          <a:xfrm rot="16200000">
            <a:off x="7113446" y="3920007"/>
            <a:ext cx="218541" cy="196033"/>
          </a:xfrm>
          <a:custGeom>
            <a:avLst/>
            <a:gdLst/>
            <a:ahLst/>
            <a:cxnLst/>
            <a:rect l="l" t="t" r="r" b="b"/>
            <a:pathLst>
              <a:path w="3195945" h="2847600">
                <a:moveTo>
                  <a:pt x="931858" y="0"/>
                </a:moveTo>
                <a:lnTo>
                  <a:pt x="2264149" y="0"/>
                </a:lnTo>
                <a:cubicBezTo>
                  <a:pt x="2332834" y="0"/>
                  <a:pt x="2395775" y="24591"/>
                  <a:pt x="2443824" y="66436"/>
                </a:cubicBezTo>
                <a:cubicBezTo>
                  <a:pt x="2448429" y="69277"/>
                  <a:pt x="2452695" y="72595"/>
                  <a:pt x="2456305" y="76734"/>
                </a:cubicBezTo>
                <a:cubicBezTo>
                  <a:pt x="2460022" y="79237"/>
                  <a:pt x="2463176" y="82339"/>
                  <a:pt x="2465987" y="85776"/>
                </a:cubicBezTo>
                <a:cubicBezTo>
                  <a:pt x="2493618" y="108249"/>
                  <a:pt x="2516894" y="136545"/>
                  <a:pt x="2535511" y="169166"/>
                </a:cubicBezTo>
                <a:lnTo>
                  <a:pt x="3152605" y="1250458"/>
                </a:lnTo>
                <a:cubicBezTo>
                  <a:pt x="3179394" y="1297399"/>
                  <a:pt x="3193566" y="1348093"/>
                  <a:pt x="3194780" y="1398693"/>
                </a:cubicBezTo>
                <a:cubicBezTo>
                  <a:pt x="3195949" y="1406441"/>
                  <a:pt x="3196388" y="1414265"/>
                  <a:pt x="3195280" y="1422135"/>
                </a:cubicBezTo>
                <a:cubicBezTo>
                  <a:pt x="3196431" y="1430332"/>
                  <a:pt x="3195980" y="1438483"/>
                  <a:pt x="3194760" y="1446554"/>
                </a:cubicBezTo>
                <a:cubicBezTo>
                  <a:pt x="3193510" y="1497084"/>
                  <a:pt x="3179340" y="1547701"/>
                  <a:pt x="3152589" y="1594576"/>
                </a:cubicBezTo>
                <a:lnTo>
                  <a:pt x="2535495" y="2675868"/>
                </a:lnTo>
                <a:cubicBezTo>
                  <a:pt x="2519103" y="2704590"/>
                  <a:pt x="2499098" y="2729960"/>
                  <a:pt x="2475270" y="2750574"/>
                </a:cubicBezTo>
                <a:cubicBezTo>
                  <a:pt x="2424537" y="2810341"/>
                  <a:pt x="2348694" y="2847600"/>
                  <a:pt x="2264149" y="2847600"/>
                </a:cubicBezTo>
                <a:lnTo>
                  <a:pt x="931858" y="2847600"/>
                </a:lnTo>
                <a:cubicBezTo>
                  <a:pt x="840908" y="2847600"/>
                  <a:pt x="760028" y="2804481"/>
                  <a:pt x="709441" y="2736882"/>
                </a:cubicBezTo>
                <a:cubicBezTo>
                  <a:pt x="690443" y="2718412"/>
                  <a:pt x="674204" y="2696733"/>
                  <a:pt x="660493" y="2672708"/>
                </a:cubicBezTo>
                <a:lnTo>
                  <a:pt x="43399" y="1591416"/>
                </a:lnTo>
                <a:cubicBezTo>
                  <a:pt x="17922" y="1546775"/>
                  <a:pt x="3857" y="1498740"/>
                  <a:pt x="1381" y="1450601"/>
                </a:cubicBezTo>
                <a:cubicBezTo>
                  <a:pt x="-58" y="1441196"/>
                  <a:pt x="-553" y="1431688"/>
                  <a:pt x="774" y="1422141"/>
                </a:cubicBezTo>
                <a:cubicBezTo>
                  <a:pt x="-512" y="1412916"/>
                  <a:pt x="-26" y="1403731"/>
                  <a:pt x="1361" y="1394643"/>
                </a:cubicBezTo>
                <a:cubicBezTo>
                  <a:pt x="3800" y="1346433"/>
                  <a:pt x="17869" y="1298323"/>
                  <a:pt x="43383" y="1253618"/>
                </a:cubicBezTo>
                <a:lnTo>
                  <a:pt x="660477" y="172326"/>
                </a:lnTo>
                <a:cubicBezTo>
                  <a:pt x="676397" y="144430"/>
                  <a:pt x="695725" y="119697"/>
                  <a:pt x="718724" y="99467"/>
                </a:cubicBezTo>
                <a:cubicBezTo>
                  <a:pt x="769423" y="38273"/>
                  <a:pt x="846171" y="0"/>
                  <a:pt x="931858" y="0"/>
                </a:cubicBezTo>
                <a:close/>
              </a:path>
            </a:pathLst>
          </a:custGeom>
          <a:solidFill>
            <a:srgbClr val="92CDCF"/>
          </a:solidFill>
          <a:ln>
            <a:noFill/>
          </a:ln>
          <a:scene3d>
            <a:camera prst="orthographicFront"/>
            <a:lightRig rig="soft" dir="t"/>
          </a:scene3d>
          <a:sp3d extrusionH="508000" prstMaterial="flat"/>
        </p:spPr>
        <p:txBody>
          <a:bodyPr lIns="0" tIns="0" rIns="0" bIns="0" rtlCol="0" anchor="ctr"/>
          <a:lstStyle/>
          <a:p>
            <a:pPr marL="0" marR="0" lvl="0" indent="0" algn="ctr" defTabSz="119233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ea"/>
              <a:sym typeface="+mn-lt"/>
            </a:endParaRPr>
          </a:p>
        </p:txBody>
      </p:sp>
      <p:sp>
        <p:nvSpPr>
          <p:cNvPr id="37" name="11 Rectángulo redondeado">
            <a:extLst>
              <a:ext uri="{FF2B5EF4-FFF2-40B4-BE49-F238E27FC236}">
                <a16:creationId xmlns:a16="http://schemas.microsoft.com/office/drawing/2014/main" id="{69CAC3DB-6A0B-45A6-9D94-A83F5045E4A7}"/>
              </a:ext>
            </a:extLst>
          </p:cNvPr>
          <p:cNvSpPr>
            <a:spLocks noChangeAspect="1"/>
          </p:cNvSpPr>
          <p:nvPr/>
        </p:nvSpPr>
        <p:spPr>
          <a:xfrm rot="16200000">
            <a:off x="3927073" y="3252968"/>
            <a:ext cx="218541" cy="196033"/>
          </a:xfrm>
          <a:custGeom>
            <a:avLst/>
            <a:gdLst/>
            <a:ahLst/>
            <a:cxnLst/>
            <a:rect l="l" t="t" r="r" b="b"/>
            <a:pathLst>
              <a:path w="3195945" h="2847600">
                <a:moveTo>
                  <a:pt x="931858" y="0"/>
                </a:moveTo>
                <a:lnTo>
                  <a:pt x="2264149" y="0"/>
                </a:lnTo>
                <a:cubicBezTo>
                  <a:pt x="2332834" y="0"/>
                  <a:pt x="2395775" y="24591"/>
                  <a:pt x="2443824" y="66436"/>
                </a:cubicBezTo>
                <a:cubicBezTo>
                  <a:pt x="2448429" y="69277"/>
                  <a:pt x="2452695" y="72595"/>
                  <a:pt x="2456305" y="76734"/>
                </a:cubicBezTo>
                <a:cubicBezTo>
                  <a:pt x="2460022" y="79237"/>
                  <a:pt x="2463176" y="82339"/>
                  <a:pt x="2465987" y="85776"/>
                </a:cubicBezTo>
                <a:cubicBezTo>
                  <a:pt x="2493618" y="108249"/>
                  <a:pt x="2516894" y="136545"/>
                  <a:pt x="2535511" y="169166"/>
                </a:cubicBezTo>
                <a:lnTo>
                  <a:pt x="3152605" y="1250458"/>
                </a:lnTo>
                <a:cubicBezTo>
                  <a:pt x="3179394" y="1297399"/>
                  <a:pt x="3193566" y="1348093"/>
                  <a:pt x="3194780" y="1398693"/>
                </a:cubicBezTo>
                <a:cubicBezTo>
                  <a:pt x="3195949" y="1406441"/>
                  <a:pt x="3196388" y="1414265"/>
                  <a:pt x="3195280" y="1422135"/>
                </a:cubicBezTo>
                <a:cubicBezTo>
                  <a:pt x="3196431" y="1430332"/>
                  <a:pt x="3195980" y="1438483"/>
                  <a:pt x="3194760" y="1446554"/>
                </a:cubicBezTo>
                <a:cubicBezTo>
                  <a:pt x="3193510" y="1497084"/>
                  <a:pt x="3179340" y="1547701"/>
                  <a:pt x="3152589" y="1594576"/>
                </a:cubicBezTo>
                <a:lnTo>
                  <a:pt x="2535495" y="2675868"/>
                </a:lnTo>
                <a:cubicBezTo>
                  <a:pt x="2519103" y="2704590"/>
                  <a:pt x="2499098" y="2729960"/>
                  <a:pt x="2475270" y="2750574"/>
                </a:cubicBezTo>
                <a:cubicBezTo>
                  <a:pt x="2424537" y="2810341"/>
                  <a:pt x="2348694" y="2847600"/>
                  <a:pt x="2264149" y="2847600"/>
                </a:cubicBezTo>
                <a:lnTo>
                  <a:pt x="931858" y="2847600"/>
                </a:lnTo>
                <a:cubicBezTo>
                  <a:pt x="840908" y="2847600"/>
                  <a:pt x="760028" y="2804481"/>
                  <a:pt x="709441" y="2736882"/>
                </a:cubicBezTo>
                <a:cubicBezTo>
                  <a:pt x="690443" y="2718412"/>
                  <a:pt x="674204" y="2696733"/>
                  <a:pt x="660493" y="2672708"/>
                </a:cubicBezTo>
                <a:lnTo>
                  <a:pt x="43399" y="1591416"/>
                </a:lnTo>
                <a:cubicBezTo>
                  <a:pt x="17922" y="1546775"/>
                  <a:pt x="3857" y="1498740"/>
                  <a:pt x="1381" y="1450601"/>
                </a:cubicBezTo>
                <a:cubicBezTo>
                  <a:pt x="-58" y="1441196"/>
                  <a:pt x="-553" y="1431688"/>
                  <a:pt x="774" y="1422141"/>
                </a:cubicBezTo>
                <a:cubicBezTo>
                  <a:pt x="-512" y="1412916"/>
                  <a:pt x="-26" y="1403731"/>
                  <a:pt x="1361" y="1394643"/>
                </a:cubicBezTo>
                <a:cubicBezTo>
                  <a:pt x="3800" y="1346433"/>
                  <a:pt x="17869" y="1298323"/>
                  <a:pt x="43383" y="1253618"/>
                </a:cubicBezTo>
                <a:lnTo>
                  <a:pt x="660477" y="172326"/>
                </a:lnTo>
                <a:cubicBezTo>
                  <a:pt x="676397" y="144430"/>
                  <a:pt x="695725" y="119697"/>
                  <a:pt x="718724" y="99467"/>
                </a:cubicBezTo>
                <a:cubicBezTo>
                  <a:pt x="769423" y="38273"/>
                  <a:pt x="846171" y="0"/>
                  <a:pt x="931858" y="0"/>
                </a:cubicBezTo>
                <a:close/>
              </a:path>
            </a:pathLst>
          </a:custGeom>
          <a:solidFill>
            <a:schemeClr val="accent5">
              <a:lumMod val="50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508000" prstMaterial="flat"/>
        </p:spPr>
        <p:txBody>
          <a:bodyPr lIns="0" tIns="0" rIns="0" bIns="0" rtlCol="0" anchor="ctr"/>
          <a:lstStyle/>
          <a:p>
            <a:pPr marL="0" marR="0" lvl="0" indent="0" algn="ctr" defTabSz="119233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ea"/>
              <a:sym typeface="+mn-lt"/>
            </a:endParaRPr>
          </a:p>
        </p:txBody>
      </p:sp>
      <p:sp>
        <p:nvSpPr>
          <p:cNvPr id="38" name="Textbox 1">
            <a:extLst>
              <a:ext uri="{FF2B5EF4-FFF2-40B4-BE49-F238E27FC236}">
                <a16:creationId xmlns:a16="http://schemas.microsoft.com/office/drawing/2014/main" id="{EC7525C4-0F00-408A-A89D-00469EABA531}"/>
              </a:ext>
            </a:extLst>
          </p:cNvPr>
          <p:cNvSpPr/>
          <p:nvPr/>
        </p:nvSpPr>
        <p:spPr>
          <a:xfrm>
            <a:off x="7280258" y="3849217"/>
            <a:ext cx="1692075" cy="366612"/>
          </a:xfrm>
          <a:prstGeom prst="rect">
            <a:avLst/>
          </a:prstGeom>
        </p:spPr>
        <p:txBody>
          <a:bodyPr wrap="square" lIns="119265" tIns="59613" rIns="119265" bIns="59613">
            <a:spAutoFit/>
          </a:bodyPr>
          <a:lstStyle/>
          <a:p>
            <a:pPr algn="ctr" defTabSz="1187949"/>
            <a:r>
              <a:rPr lang="zh-CN" altLang="en-US" sz="1600" dirty="0">
                <a:solidFill>
                  <a:srgbClr val="000000">
                    <a:lumMod val="75000"/>
                    <a:lumOff val="25000"/>
                  </a:srgbClr>
                </a:solidFill>
                <a:latin typeface="Arial"/>
                <a:ea typeface="微软雅黑"/>
                <a:cs typeface="+mn-ea"/>
                <a:sym typeface="+mn-lt"/>
              </a:rPr>
              <a:t>详细设计</a:t>
            </a:r>
            <a:r>
              <a:rPr lang="en-US" altLang="zh-CN" sz="1600" dirty="0">
                <a:solidFill>
                  <a:srgbClr val="000000">
                    <a:lumMod val="75000"/>
                    <a:lumOff val="25000"/>
                  </a:srgbClr>
                </a:solidFill>
                <a:latin typeface="Arial"/>
                <a:ea typeface="微软雅黑"/>
                <a:cs typeface="+mn-ea"/>
                <a:sym typeface="+mn-lt"/>
              </a:rPr>
              <a:t>SDD</a:t>
            </a:r>
          </a:p>
        </p:txBody>
      </p:sp>
      <p:sp>
        <p:nvSpPr>
          <p:cNvPr id="39" name="Textbox 1">
            <a:extLst>
              <a:ext uri="{FF2B5EF4-FFF2-40B4-BE49-F238E27FC236}">
                <a16:creationId xmlns:a16="http://schemas.microsoft.com/office/drawing/2014/main" id="{943B2EC7-E76D-4D48-828C-CDE23336F810}"/>
              </a:ext>
            </a:extLst>
          </p:cNvPr>
          <p:cNvSpPr/>
          <p:nvPr/>
        </p:nvSpPr>
        <p:spPr>
          <a:xfrm>
            <a:off x="4093884" y="3182178"/>
            <a:ext cx="1941162" cy="366612"/>
          </a:xfrm>
          <a:prstGeom prst="rect">
            <a:avLst/>
          </a:prstGeom>
        </p:spPr>
        <p:txBody>
          <a:bodyPr wrap="square" lIns="119265" tIns="59613" rIns="119265" bIns="59613">
            <a:spAutoFit/>
          </a:bodyPr>
          <a:lstStyle/>
          <a:p>
            <a:pPr algn="ctr" defTabSz="1187949"/>
            <a:r>
              <a:rPr lang="zh-CN" altLang="en-US" sz="1600" dirty="0">
                <a:solidFill>
                  <a:srgbClr val="000000">
                    <a:lumMod val="75000"/>
                    <a:lumOff val="25000"/>
                  </a:srgbClr>
                </a:solidFill>
                <a:latin typeface="Arial"/>
                <a:ea typeface="微软雅黑"/>
                <a:cs typeface="+mn-ea"/>
                <a:sym typeface="+mn-lt"/>
              </a:rPr>
              <a:t>数据库设计</a:t>
            </a:r>
            <a:r>
              <a:rPr lang="en-US" altLang="zh-CN" sz="1600" dirty="0">
                <a:solidFill>
                  <a:srgbClr val="000000">
                    <a:lumMod val="75000"/>
                    <a:lumOff val="25000"/>
                  </a:srgbClr>
                </a:solidFill>
                <a:latin typeface="Arial"/>
                <a:ea typeface="微软雅黑"/>
                <a:cs typeface="+mn-ea"/>
                <a:sym typeface="+mn-lt"/>
              </a:rPr>
              <a:t>DBDD</a:t>
            </a:r>
          </a:p>
        </p:txBody>
      </p:sp>
      <p:sp>
        <p:nvSpPr>
          <p:cNvPr id="40" name="11 Rectángulo redondeado">
            <a:extLst>
              <a:ext uri="{FF2B5EF4-FFF2-40B4-BE49-F238E27FC236}">
                <a16:creationId xmlns:a16="http://schemas.microsoft.com/office/drawing/2014/main" id="{E1BB2C74-C169-492A-8792-DF7BE8032D48}"/>
              </a:ext>
            </a:extLst>
          </p:cNvPr>
          <p:cNvSpPr>
            <a:spLocks noChangeAspect="1"/>
          </p:cNvSpPr>
          <p:nvPr/>
        </p:nvSpPr>
        <p:spPr>
          <a:xfrm rot="16200000">
            <a:off x="7113446" y="3301654"/>
            <a:ext cx="218541" cy="196033"/>
          </a:xfrm>
          <a:custGeom>
            <a:avLst/>
            <a:gdLst/>
            <a:ahLst/>
            <a:cxnLst/>
            <a:rect l="l" t="t" r="r" b="b"/>
            <a:pathLst>
              <a:path w="3195945" h="2847600">
                <a:moveTo>
                  <a:pt x="931858" y="0"/>
                </a:moveTo>
                <a:lnTo>
                  <a:pt x="2264149" y="0"/>
                </a:lnTo>
                <a:cubicBezTo>
                  <a:pt x="2332834" y="0"/>
                  <a:pt x="2395775" y="24591"/>
                  <a:pt x="2443824" y="66436"/>
                </a:cubicBezTo>
                <a:cubicBezTo>
                  <a:pt x="2448429" y="69277"/>
                  <a:pt x="2452695" y="72595"/>
                  <a:pt x="2456305" y="76734"/>
                </a:cubicBezTo>
                <a:cubicBezTo>
                  <a:pt x="2460022" y="79237"/>
                  <a:pt x="2463176" y="82339"/>
                  <a:pt x="2465987" y="85776"/>
                </a:cubicBezTo>
                <a:cubicBezTo>
                  <a:pt x="2493618" y="108249"/>
                  <a:pt x="2516894" y="136545"/>
                  <a:pt x="2535511" y="169166"/>
                </a:cubicBezTo>
                <a:lnTo>
                  <a:pt x="3152605" y="1250458"/>
                </a:lnTo>
                <a:cubicBezTo>
                  <a:pt x="3179394" y="1297399"/>
                  <a:pt x="3193566" y="1348093"/>
                  <a:pt x="3194780" y="1398693"/>
                </a:cubicBezTo>
                <a:cubicBezTo>
                  <a:pt x="3195949" y="1406441"/>
                  <a:pt x="3196388" y="1414265"/>
                  <a:pt x="3195280" y="1422135"/>
                </a:cubicBezTo>
                <a:cubicBezTo>
                  <a:pt x="3196431" y="1430332"/>
                  <a:pt x="3195980" y="1438483"/>
                  <a:pt x="3194760" y="1446554"/>
                </a:cubicBezTo>
                <a:cubicBezTo>
                  <a:pt x="3193510" y="1497084"/>
                  <a:pt x="3179340" y="1547701"/>
                  <a:pt x="3152589" y="1594576"/>
                </a:cubicBezTo>
                <a:lnTo>
                  <a:pt x="2535495" y="2675868"/>
                </a:lnTo>
                <a:cubicBezTo>
                  <a:pt x="2519103" y="2704590"/>
                  <a:pt x="2499098" y="2729960"/>
                  <a:pt x="2475270" y="2750574"/>
                </a:cubicBezTo>
                <a:cubicBezTo>
                  <a:pt x="2424537" y="2810341"/>
                  <a:pt x="2348694" y="2847600"/>
                  <a:pt x="2264149" y="2847600"/>
                </a:cubicBezTo>
                <a:lnTo>
                  <a:pt x="931858" y="2847600"/>
                </a:lnTo>
                <a:cubicBezTo>
                  <a:pt x="840908" y="2847600"/>
                  <a:pt x="760028" y="2804481"/>
                  <a:pt x="709441" y="2736882"/>
                </a:cubicBezTo>
                <a:cubicBezTo>
                  <a:pt x="690443" y="2718412"/>
                  <a:pt x="674204" y="2696733"/>
                  <a:pt x="660493" y="2672708"/>
                </a:cubicBezTo>
                <a:lnTo>
                  <a:pt x="43399" y="1591416"/>
                </a:lnTo>
                <a:cubicBezTo>
                  <a:pt x="17922" y="1546775"/>
                  <a:pt x="3857" y="1498740"/>
                  <a:pt x="1381" y="1450601"/>
                </a:cubicBezTo>
                <a:cubicBezTo>
                  <a:pt x="-58" y="1441196"/>
                  <a:pt x="-553" y="1431688"/>
                  <a:pt x="774" y="1422141"/>
                </a:cubicBezTo>
                <a:cubicBezTo>
                  <a:pt x="-512" y="1412916"/>
                  <a:pt x="-26" y="1403731"/>
                  <a:pt x="1361" y="1394643"/>
                </a:cubicBezTo>
                <a:cubicBezTo>
                  <a:pt x="3800" y="1346433"/>
                  <a:pt x="17869" y="1298323"/>
                  <a:pt x="43383" y="1253618"/>
                </a:cubicBezTo>
                <a:lnTo>
                  <a:pt x="660477" y="172326"/>
                </a:lnTo>
                <a:cubicBezTo>
                  <a:pt x="676397" y="144430"/>
                  <a:pt x="695725" y="119697"/>
                  <a:pt x="718724" y="99467"/>
                </a:cubicBezTo>
                <a:cubicBezTo>
                  <a:pt x="769423" y="38273"/>
                  <a:pt x="846171" y="0"/>
                  <a:pt x="931858" y="0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508000" prstMaterial="flat"/>
        </p:spPr>
        <p:txBody>
          <a:bodyPr lIns="0" tIns="0" rIns="0" bIns="0" rtlCol="0" anchor="ctr"/>
          <a:lstStyle/>
          <a:p>
            <a:pPr marL="0" marR="0" lvl="0" indent="0" algn="ctr" defTabSz="119233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ea"/>
              <a:sym typeface="+mn-lt"/>
            </a:endParaRPr>
          </a:p>
        </p:txBody>
      </p:sp>
      <p:sp>
        <p:nvSpPr>
          <p:cNvPr id="41" name="Textbox 1">
            <a:extLst>
              <a:ext uri="{FF2B5EF4-FFF2-40B4-BE49-F238E27FC236}">
                <a16:creationId xmlns:a16="http://schemas.microsoft.com/office/drawing/2014/main" id="{8049CE67-4BCE-49CC-91B3-9BCB34F7AD5E}"/>
              </a:ext>
            </a:extLst>
          </p:cNvPr>
          <p:cNvSpPr/>
          <p:nvPr/>
        </p:nvSpPr>
        <p:spPr>
          <a:xfrm>
            <a:off x="7280258" y="3192917"/>
            <a:ext cx="1692075" cy="366612"/>
          </a:xfrm>
          <a:prstGeom prst="rect">
            <a:avLst/>
          </a:prstGeom>
        </p:spPr>
        <p:txBody>
          <a:bodyPr wrap="square" lIns="119265" tIns="59613" rIns="119265" bIns="59613">
            <a:spAutoFit/>
          </a:bodyPr>
          <a:lstStyle/>
          <a:p>
            <a:pPr algn="ctr" defTabSz="1187949"/>
            <a:r>
              <a:rPr lang="zh-CN" altLang="en-US" sz="1600" dirty="0">
                <a:solidFill>
                  <a:srgbClr val="000000">
                    <a:lumMod val="75000"/>
                    <a:lumOff val="25000"/>
                  </a:srgbClr>
                </a:solidFill>
                <a:latin typeface="Arial"/>
                <a:ea typeface="微软雅黑"/>
                <a:cs typeface="+mn-ea"/>
                <a:sym typeface="+mn-lt"/>
              </a:rPr>
              <a:t>用户手册</a:t>
            </a:r>
            <a:r>
              <a:rPr lang="en-US" altLang="zh-CN" sz="1600" dirty="0">
                <a:solidFill>
                  <a:srgbClr val="000000">
                    <a:lumMod val="75000"/>
                    <a:lumOff val="25000"/>
                  </a:srgbClr>
                </a:solidFill>
                <a:latin typeface="Arial"/>
                <a:ea typeface="微软雅黑"/>
                <a:cs typeface="+mn-ea"/>
                <a:sym typeface="+mn-lt"/>
              </a:rPr>
              <a:t>SUM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47F3840-AC09-4125-A33A-DF8D316024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31244" y="2158371"/>
            <a:ext cx="2474739" cy="1943100"/>
          </a:xfrm>
          <a:prstGeom prst="rect">
            <a:avLst/>
          </a:prstGeom>
        </p:spPr>
      </p:pic>
      <p:sp>
        <p:nvSpPr>
          <p:cNvPr id="43" name="11 Rectángulo redondeado">
            <a:extLst>
              <a:ext uri="{FF2B5EF4-FFF2-40B4-BE49-F238E27FC236}">
                <a16:creationId xmlns:a16="http://schemas.microsoft.com/office/drawing/2014/main" id="{9B35CC42-8B1E-46CF-A22C-B541C0615F3C}"/>
              </a:ext>
            </a:extLst>
          </p:cNvPr>
          <p:cNvSpPr>
            <a:spLocks noChangeAspect="1"/>
          </p:cNvSpPr>
          <p:nvPr/>
        </p:nvSpPr>
        <p:spPr>
          <a:xfrm rot="16200000">
            <a:off x="7113446" y="2653278"/>
            <a:ext cx="218541" cy="196033"/>
          </a:xfrm>
          <a:custGeom>
            <a:avLst/>
            <a:gdLst/>
            <a:ahLst/>
            <a:cxnLst/>
            <a:rect l="l" t="t" r="r" b="b"/>
            <a:pathLst>
              <a:path w="3195945" h="2847600">
                <a:moveTo>
                  <a:pt x="931858" y="0"/>
                </a:moveTo>
                <a:lnTo>
                  <a:pt x="2264149" y="0"/>
                </a:lnTo>
                <a:cubicBezTo>
                  <a:pt x="2332834" y="0"/>
                  <a:pt x="2395775" y="24591"/>
                  <a:pt x="2443824" y="66436"/>
                </a:cubicBezTo>
                <a:cubicBezTo>
                  <a:pt x="2448429" y="69277"/>
                  <a:pt x="2452695" y="72595"/>
                  <a:pt x="2456305" y="76734"/>
                </a:cubicBezTo>
                <a:cubicBezTo>
                  <a:pt x="2460022" y="79237"/>
                  <a:pt x="2463176" y="82339"/>
                  <a:pt x="2465987" y="85776"/>
                </a:cubicBezTo>
                <a:cubicBezTo>
                  <a:pt x="2493618" y="108249"/>
                  <a:pt x="2516894" y="136545"/>
                  <a:pt x="2535511" y="169166"/>
                </a:cubicBezTo>
                <a:lnTo>
                  <a:pt x="3152605" y="1250458"/>
                </a:lnTo>
                <a:cubicBezTo>
                  <a:pt x="3179394" y="1297399"/>
                  <a:pt x="3193566" y="1348093"/>
                  <a:pt x="3194780" y="1398693"/>
                </a:cubicBezTo>
                <a:cubicBezTo>
                  <a:pt x="3195949" y="1406441"/>
                  <a:pt x="3196388" y="1414265"/>
                  <a:pt x="3195280" y="1422135"/>
                </a:cubicBezTo>
                <a:cubicBezTo>
                  <a:pt x="3196431" y="1430332"/>
                  <a:pt x="3195980" y="1438483"/>
                  <a:pt x="3194760" y="1446554"/>
                </a:cubicBezTo>
                <a:cubicBezTo>
                  <a:pt x="3193510" y="1497084"/>
                  <a:pt x="3179340" y="1547701"/>
                  <a:pt x="3152589" y="1594576"/>
                </a:cubicBezTo>
                <a:lnTo>
                  <a:pt x="2535495" y="2675868"/>
                </a:lnTo>
                <a:cubicBezTo>
                  <a:pt x="2519103" y="2704590"/>
                  <a:pt x="2499098" y="2729960"/>
                  <a:pt x="2475270" y="2750574"/>
                </a:cubicBezTo>
                <a:cubicBezTo>
                  <a:pt x="2424537" y="2810341"/>
                  <a:pt x="2348694" y="2847600"/>
                  <a:pt x="2264149" y="2847600"/>
                </a:cubicBezTo>
                <a:lnTo>
                  <a:pt x="931858" y="2847600"/>
                </a:lnTo>
                <a:cubicBezTo>
                  <a:pt x="840908" y="2847600"/>
                  <a:pt x="760028" y="2804481"/>
                  <a:pt x="709441" y="2736882"/>
                </a:cubicBezTo>
                <a:cubicBezTo>
                  <a:pt x="690443" y="2718412"/>
                  <a:pt x="674204" y="2696733"/>
                  <a:pt x="660493" y="2672708"/>
                </a:cubicBezTo>
                <a:lnTo>
                  <a:pt x="43399" y="1591416"/>
                </a:lnTo>
                <a:cubicBezTo>
                  <a:pt x="17922" y="1546775"/>
                  <a:pt x="3857" y="1498740"/>
                  <a:pt x="1381" y="1450601"/>
                </a:cubicBezTo>
                <a:cubicBezTo>
                  <a:pt x="-58" y="1441196"/>
                  <a:pt x="-553" y="1431688"/>
                  <a:pt x="774" y="1422141"/>
                </a:cubicBezTo>
                <a:cubicBezTo>
                  <a:pt x="-512" y="1412916"/>
                  <a:pt x="-26" y="1403731"/>
                  <a:pt x="1361" y="1394643"/>
                </a:cubicBezTo>
                <a:cubicBezTo>
                  <a:pt x="3800" y="1346433"/>
                  <a:pt x="17869" y="1298323"/>
                  <a:pt x="43383" y="1253618"/>
                </a:cubicBezTo>
                <a:lnTo>
                  <a:pt x="660477" y="172326"/>
                </a:lnTo>
                <a:cubicBezTo>
                  <a:pt x="676397" y="144430"/>
                  <a:pt x="695725" y="119697"/>
                  <a:pt x="718724" y="99467"/>
                </a:cubicBezTo>
                <a:cubicBezTo>
                  <a:pt x="769423" y="38273"/>
                  <a:pt x="846171" y="0"/>
                  <a:pt x="931858" y="0"/>
                </a:cubicBezTo>
                <a:close/>
              </a:path>
            </a:pathLst>
          </a:custGeom>
          <a:solidFill>
            <a:srgbClr val="7030A0"/>
          </a:solidFill>
          <a:ln>
            <a:noFill/>
          </a:ln>
          <a:scene3d>
            <a:camera prst="orthographicFront"/>
            <a:lightRig rig="soft" dir="t"/>
          </a:scene3d>
          <a:sp3d extrusionH="508000" prstMaterial="flat"/>
        </p:spPr>
        <p:txBody>
          <a:bodyPr lIns="0" tIns="0" rIns="0" bIns="0" rtlCol="0" anchor="ctr"/>
          <a:lstStyle/>
          <a:p>
            <a:pPr marL="0" marR="0" lvl="0" indent="0" algn="ctr" defTabSz="119233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ea"/>
              <a:sym typeface="+mn-lt"/>
            </a:endParaRPr>
          </a:p>
        </p:txBody>
      </p:sp>
      <p:sp>
        <p:nvSpPr>
          <p:cNvPr id="44" name="Textbox 1">
            <a:extLst>
              <a:ext uri="{FF2B5EF4-FFF2-40B4-BE49-F238E27FC236}">
                <a16:creationId xmlns:a16="http://schemas.microsoft.com/office/drawing/2014/main" id="{9B816541-B687-4C18-996C-BE5A6E419D06}"/>
              </a:ext>
            </a:extLst>
          </p:cNvPr>
          <p:cNvSpPr/>
          <p:nvPr/>
        </p:nvSpPr>
        <p:spPr>
          <a:xfrm>
            <a:off x="7320733" y="2577438"/>
            <a:ext cx="1103868" cy="366612"/>
          </a:xfrm>
          <a:prstGeom prst="rect">
            <a:avLst/>
          </a:prstGeom>
        </p:spPr>
        <p:txBody>
          <a:bodyPr wrap="square" lIns="119265" tIns="59613" rIns="119265" bIns="59613">
            <a:spAutoFit/>
          </a:bodyPr>
          <a:lstStyle/>
          <a:p>
            <a:pPr algn="ctr" defTabSz="1187949"/>
            <a:r>
              <a:rPr lang="zh-CN" altLang="en-US" sz="1600" dirty="0">
                <a:solidFill>
                  <a:srgbClr val="000000">
                    <a:lumMod val="75000"/>
                    <a:lumOff val="25000"/>
                  </a:srgbClr>
                </a:solidFill>
                <a:latin typeface="Arial"/>
                <a:ea typeface="微软雅黑"/>
                <a:cs typeface="+mn-ea"/>
                <a:sym typeface="+mn-lt"/>
              </a:rPr>
              <a:t>界面展示</a:t>
            </a:r>
            <a:endParaRPr lang="en-US" altLang="zh-CN" sz="1600" dirty="0">
              <a:solidFill>
                <a:srgbClr val="000000">
                  <a:lumMod val="75000"/>
                  <a:lumOff val="25000"/>
                </a:srgbClr>
              </a:solidFill>
              <a:latin typeface="Arial"/>
              <a:ea typeface="微软雅黑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78604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3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3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3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 animBg="1"/>
      <p:bldP spid="34" grpId="0" animBg="1"/>
      <p:bldP spid="35" grpId="0"/>
      <p:bldP spid="36" grpId="0" animBg="1"/>
      <p:bldP spid="37" grpId="0" animBg="1"/>
      <p:bldP spid="38" grpId="0"/>
      <p:bldP spid="39" grpId="0"/>
      <p:bldP spid="40" grpId="0" animBg="1"/>
      <p:bldP spid="41" grpId="0"/>
      <p:bldP spid="43" grpId="0" animBg="1"/>
      <p:bldP spid="4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资源 811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65320" y="3714750"/>
            <a:ext cx="320675" cy="1308100"/>
          </a:xfrm>
          <a:prstGeom prst="rect">
            <a:avLst/>
          </a:prstGeom>
        </p:spPr>
      </p:pic>
      <p:pic>
        <p:nvPicPr>
          <p:cNvPr id="23" name="图片 22" descr="资源 1611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73095" y="1620520"/>
            <a:ext cx="1771650" cy="86995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5782945" y="3257550"/>
            <a:ext cx="4997450" cy="7683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4400" b="1" dirty="0">
                <a:cs typeface="+mn-ea"/>
                <a:sym typeface="+mn-lt"/>
              </a:rPr>
              <a:t>运行设计</a:t>
            </a:r>
          </a:p>
        </p:txBody>
      </p:sp>
      <p:sp>
        <p:nvSpPr>
          <p:cNvPr id="3" name="矩形 2"/>
          <p:cNvSpPr/>
          <p:nvPr/>
        </p:nvSpPr>
        <p:spPr>
          <a:xfrm>
            <a:off x="6584973" y="1319441"/>
            <a:ext cx="3393878" cy="18620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6600" b="1" dirty="0">
                <a:solidFill>
                  <a:schemeClr val="tx1"/>
                </a:solidFill>
                <a:cs typeface="+mn-ea"/>
                <a:sym typeface="+mn-lt"/>
              </a:rPr>
              <a:t>part</a:t>
            </a:r>
            <a:r>
              <a:rPr lang="en-US" altLang="zh-CN" sz="11500" b="1" dirty="0">
                <a:solidFill>
                  <a:schemeClr val="tx1"/>
                </a:solidFill>
                <a:cs typeface="+mn-ea"/>
                <a:sym typeface="+mn-lt"/>
              </a:rPr>
              <a:t>05</a:t>
            </a:r>
          </a:p>
        </p:txBody>
      </p:sp>
      <p:cxnSp>
        <p:nvCxnSpPr>
          <p:cNvPr id="5" name="PA_直接连接符 14"/>
          <p:cNvCxnSpPr/>
          <p:nvPr>
            <p:custDataLst>
              <p:tags r:id="rId1"/>
            </p:custDataLst>
          </p:nvPr>
        </p:nvCxnSpPr>
        <p:spPr>
          <a:xfrm>
            <a:off x="7006227" y="3215395"/>
            <a:ext cx="1134043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PA_直接连接符 14"/>
          <p:cNvCxnSpPr/>
          <p:nvPr>
            <p:custDataLst>
              <p:tags r:id="rId2"/>
            </p:custDataLst>
          </p:nvPr>
        </p:nvCxnSpPr>
        <p:spPr>
          <a:xfrm>
            <a:off x="8433230" y="3219359"/>
            <a:ext cx="1134043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A_椭圆 16"/>
          <p:cNvSpPr/>
          <p:nvPr>
            <p:custDataLst>
              <p:tags r:id="rId3"/>
            </p:custDataLst>
          </p:nvPr>
        </p:nvSpPr>
        <p:spPr>
          <a:xfrm>
            <a:off x="8240709" y="3180665"/>
            <a:ext cx="108000" cy="10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chemeClr val="tx1"/>
              </a:solidFill>
              <a:cs typeface="+mn-ea"/>
              <a:sym typeface="+mn-lt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7676AD4-E932-486A-8849-560334FEB93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69968" y="2607059"/>
            <a:ext cx="2437954" cy="2415791"/>
          </a:xfrm>
          <a:prstGeom prst="rect">
            <a:avLst/>
          </a:prstGeom>
        </p:spPr>
      </p:pic>
      <p:sp>
        <p:nvSpPr>
          <p:cNvPr id="24" name="菱形 23">
            <a:extLst>
              <a:ext uri="{FF2B5EF4-FFF2-40B4-BE49-F238E27FC236}">
                <a16:creationId xmlns:a16="http://schemas.microsoft.com/office/drawing/2014/main" id="{1D4BB12D-8F88-46E5-B46C-CEB2ECC14B40}"/>
              </a:ext>
            </a:extLst>
          </p:cNvPr>
          <p:cNvSpPr/>
          <p:nvPr/>
        </p:nvSpPr>
        <p:spPr>
          <a:xfrm>
            <a:off x="6173171" y="4238970"/>
            <a:ext cx="204716" cy="204716"/>
          </a:xfrm>
          <a:prstGeom prst="diamond">
            <a:avLst/>
          </a:prstGeom>
          <a:solidFill>
            <a:schemeClr val="accent5">
              <a:alpha val="8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菱形 24">
            <a:extLst>
              <a:ext uri="{FF2B5EF4-FFF2-40B4-BE49-F238E27FC236}">
                <a16:creationId xmlns:a16="http://schemas.microsoft.com/office/drawing/2014/main" id="{683B09C4-7304-46FB-94D2-8001DD4FDAD6}"/>
              </a:ext>
            </a:extLst>
          </p:cNvPr>
          <p:cNvSpPr/>
          <p:nvPr/>
        </p:nvSpPr>
        <p:spPr>
          <a:xfrm>
            <a:off x="9220977" y="4238970"/>
            <a:ext cx="204716" cy="204716"/>
          </a:xfrm>
          <a:prstGeom prst="diamond">
            <a:avLst/>
          </a:prstGeom>
          <a:solidFill>
            <a:schemeClr val="accent5">
              <a:alpha val="8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4866FF09-2415-4FA2-AB9A-A391FAF6776A}"/>
              </a:ext>
            </a:extLst>
          </p:cNvPr>
          <p:cNvSpPr txBox="1"/>
          <p:nvPr/>
        </p:nvSpPr>
        <p:spPr>
          <a:xfrm>
            <a:off x="6377887" y="4187439"/>
            <a:ext cx="24429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运行模块组合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52BB71B5-F5FD-43A6-BFEA-18B38FABC80C}"/>
              </a:ext>
            </a:extLst>
          </p:cNvPr>
          <p:cNvSpPr txBox="1"/>
          <p:nvPr/>
        </p:nvSpPr>
        <p:spPr>
          <a:xfrm>
            <a:off x="9425693" y="4187439"/>
            <a:ext cx="24429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运行控制</a:t>
            </a:r>
          </a:p>
        </p:txBody>
      </p:sp>
      <p:sp>
        <p:nvSpPr>
          <p:cNvPr id="28" name="菱形 27">
            <a:extLst>
              <a:ext uri="{FF2B5EF4-FFF2-40B4-BE49-F238E27FC236}">
                <a16:creationId xmlns:a16="http://schemas.microsoft.com/office/drawing/2014/main" id="{ABEC8811-7F5F-43B7-A679-E63251644E18}"/>
              </a:ext>
            </a:extLst>
          </p:cNvPr>
          <p:cNvSpPr/>
          <p:nvPr/>
        </p:nvSpPr>
        <p:spPr>
          <a:xfrm>
            <a:off x="6173171" y="4849182"/>
            <a:ext cx="204716" cy="204716"/>
          </a:xfrm>
          <a:prstGeom prst="diamond">
            <a:avLst/>
          </a:prstGeom>
          <a:solidFill>
            <a:schemeClr val="accent5">
              <a:alpha val="8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ADAA00C8-9640-4446-B6C2-F53DC689DB09}"/>
              </a:ext>
            </a:extLst>
          </p:cNvPr>
          <p:cNvSpPr txBox="1"/>
          <p:nvPr/>
        </p:nvSpPr>
        <p:spPr>
          <a:xfrm>
            <a:off x="6377887" y="4797651"/>
            <a:ext cx="24429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运行时间</a:t>
            </a:r>
          </a:p>
        </p:txBody>
      </p:sp>
    </p:spTree>
    <p:extLst>
      <p:ext uri="{BB962C8B-B14F-4D97-AF65-F5344CB8AC3E}">
        <p14:creationId xmlns:p14="http://schemas.microsoft.com/office/powerpoint/2010/main" val="3065232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35"/>
          <p:cNvCxnSpPr/>
          <p:nvPr/>
        </p:nvCxnSpPr>
        <p:spPr>
          <a:xfrm>
            <a:off x="6102149" y="1448780"/>
            <a:ext cx="0" cy="414451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本框 37">
            <a:extLst>
              <a:ext uri="{FF2B5EF4-FFF2-40B4-BE49-F238E27FC236}">
                <a16:creationId xmlns:a16="http://schemas.microsoft.com/office/drawing/2014/main" id="{969B315F-44B9-40C9-AD78-1F082B0051ED}"/>
              </a:ext>
            </a:extLst>
          </p:cNvPr>
          <p:cNvSpPr txBox="1"/>
          <p:nvPr/>
        </p:nvSpPr>
        <p:spPr>
          <a:xfrm>
            <a:off x="1376096" y="1141003"/>
            <a:ext cx="18235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用户功能模块组合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7A5A8748-68A1-469B-87C7-59C6EAE5D473}"/>
              </a:ext>
            </a:extLst>
          </p:cNvPr>
          <p:cNvSpPr txBox="1"/>
          <p:nvPr/>
        </p:nvSpPr>
        <p:spPr>
          <a:xfrm>
            <a:off x="6457898" y="1141003"/>
            <a:ext cx="24429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管理员功能模块组合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394AADF-6537-4880-88A9-B58E80A0A8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4429" y="1746939"/>
            <a:ext cx="3999694" cy="384635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BCF6287-D202-4F7B-90E0-6C1C35FA45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8997" y="1746939"/>
            <a:ext cx="3815170" cy="112066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DA26347-C12D-4242-B202-31C91B22A3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8997" y="2867607"/>
            <a:ext cx="3752350" cy="775075"/>
          </a:xfrm>
          <a:prstGeom prst="rect">
            <a:avLst/>
          </a:prstGeom>
        </p:spPr>
      </p:pic>
      <p:sp>
        <p:nvSpPr>
          <p:cNvPr id="9" name="îṡ1îďe">
            <a:extLst>
              <a:ext uri="{FF2B5EF4-FFF2-40B4-BE49-F238E27FC236}">
                <a16:creationId xmlns:a16="http://schemas.microsoft.com/office/drawing/2014/main" id="{D83D6056-1418-4718-A093-9E80050A01CD}"/>
              </a:ext>
            </a:extLst>
          </p:cNvPr>
          <p:cNvSpPr txBox="1"/>
          <p:nvPr/>
        </p:nvSpPr>
        <p:spPr bwMode="auto">
          <a:xfrm>
            <a:off x="1235708" y="499441"/>
            <a:ext cx="1549400" cy="4199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rIns="90000" anchor="ctr">
            <a:normAutofit/>
          </a:bodyPr>
          <a:lstStyle/>
          <a:p>
            <a:pPr algn="ctr">
              <a:spcBef>
                <a:spcPct val="0"/>
              </a:spcBef>
            </a:pPr>
            <a:r>
              <a:rPr lang="zh-CN" altLang="en-US" b="1" dirty="0"/>
              <a:t>运行模块组合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4987FC43-6696-4A63-B8CA-FE2C4E6EC4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888" y="343632"/>
            <a:ext cx="762066" cy="731583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6906ECEF-77E1-4B62-A58E-BEB5608749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4648" y="3747457"/>
            <a:ext cx="2247900" cy="2543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54430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35"/>
          <p:cNvCxnSpPr/>
          <p:nvPr/>
        </p:nvCxnSpPr>
        <p:spPr>
          <a:xfrm>
            <a:off x="6102149" y="1448780"/>
            <a:ext cx="0" cy="414451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本框 37">
            <a:extLst>
              <a:ext uri="{FF2B5EF4-FFF2-40B4-BE49-F238E27FC236}">
                <a16:creationId xmlns:a16="http://schemas.microsoft.com/office/drawing/2014/main" id="{969B315F-44B9-40C9-AD78-1F082B0051ED}"/>
              </a:ext>
            </a:extLst>
          </p:cNvPr>
          <p:cNvSpPr txBox="1"/>
          <p:nvPr/>
        </p:nvSpPr>
        <p:spPr>
          <a:xfrm>
            <a:off x="1376095" y="1141003"/>
            <a:ext cx="20633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用户功能模块运行控制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7A5A8748-68A1-469B-87C7-59C6EAE5D473}"/>
              </a:ext>
            </a:extLst>
          </p:cNvPr>
          <p:cNvSpPr txBox="1"/>
          <p:nvPr/>
        </p:nvSpPr>
        <p:spPr>
          <a:xfrm>
            <a:off x="6457898" y="1141003"/>
            <a:ext cx="24429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管理员功能模块运行控制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418CB52-4649-4074-B974-75ABBE0F2D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5072" y="1650501"/>
            <a:ext cx="3640933" cy="406649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9C3DAA9-A147-4C25-9D8F-A23E3C7EAE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6277" y="1650501"/>
            <a:ext cx="3540845" cy="403679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3CF80F2-5D85-46DF-AB24-5DF6FC96F3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1109" y="2010492"/>
            <a:ext cx="3666679" cy="1446757"/>
          </a:xfrm>
          <a:prstGeom prst="rect">
            <a:avLst/>
          </a:prstGeom>
        </p:spPr>
      </p:pic>
      <p:sp>
        <p:nvSpPr>
          <p:cNvPr id="9" name="îṡ1îďe">
            <a:extLst>
              <a:ext uri="{FF2B5EF4-FFF2-40B4-BE49-F238E27FC236}">
                <a16:creationId xmlns:a16="http://schemas.microsoft.com/office/drawing/2014/main" id="{71353D37-1DBA-454B-BA42-FCD03B831736}"/>
              </a:ext>
            </a:extLst>
          </p:cNvPr>
          <p:cNvSpPr txBox="1"/>
          <p:nvPr/>
        </p:nvSpPr>
        <p:spPr bwMode="auto">
          <a:xfrm>
            <a:off x="1235708" y="499441"/>
            <a:ext cx="1549400" cy="4199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rIns="90000" anchor="ctr">
            <a:normAutofit/>
          </a:bodyPr>
          <a:lstStyle/>
          <a:p>
            <a:pPr algn="ctr">
              <a:spcBef>
                <a:spcPct val="0"/>
              </a:spcBef>
            </a:pPr>
            <a:r>
              <a:rPr lang="zh-CN" altLang="en-US" b="1" dirty="0"/>
              <a:t>运行控制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5C9B53E3-6CA0-4652-8758-BF2001000D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888" y="343632"/>
            <a:ext cx="762066" cy="731583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7A11FD3E-DE31-4061-817C-E579CA750A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8674" y="3817240"/>
            <a:ext cx="3076570" cy="2307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00533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35"/>
          <p:cNvCxnSpPr/>
          <p:nvPr/>
        </p:nvCxnSpPr>
        <p:spPr>
          <a:xfrm>
            <a:off x="6102149" y="1448780"/>
            <a:ext cx="0" cy="414451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本框 37">
            <a:extLst>
              <a:ext uri="{FF2B5EF4-FFF2-40B4-BE49-F238E27FC236}">
                <a16:creationId xmlns:a16="http://schemas.microsoft.com/office/drawing/2014/main" id="{969B315F-44B9-40C9-AD78-1F082B0051ED}"/>
              </a:ext>
            </a:extLst>
          </p:cNvPr>
          <p:cNvSpPr txBox="1"/>
          <p:nvPr/>
        </p:nvSpPr>
        <p:spPr>
          <a:xfrm>
            <a:off x="1376095" y="1141003"/>
            <a:ext cx="20633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用户功能模块运行时间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7A5A8748-68A1-469B-87C7-59C6EAE5D473}"/>
              </a:ext>
            </a:extLst>
          </p:cNvPr>
          <p:cNvSpPr txBox="1"/>
          <p:nvPr/>
        </p:nvSpPr>
        <p:spPr>
          <a:xfrm>
            <a:off x="6457898" y="1141003"/>
            <a:ext cx="24429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管理员功能模块运行时间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6D1A79D-7170-4A0F-A143-E8B16CE6FF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5593" y="1541444"/>
            <a:ext cx="3539240" cy="222351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6310A24-131C-4081-93DC-97C196A25C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5896" y="1541444"/>
            <a:ext cx="3407587" cy="414451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67B13BE-ED99-411E-B956-E299DD0F91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5896" y="5685956"/>
            <a:ext cx="3407587" cy="398581"/>
          </a:xfrm>
          <a:prstGeom prst="rect">
            <a:avLst/>
          </a:prstGeom>
        </p:spPr>
      </p:pic>
      <p:sp>
        <p:nvSpPr>
          <p:cNvPr id="10" name="îṡ1îďe">
            <a:extLst>
              <a:ext uri="{FF2B5EF4-FFF2-40B4-BE49-F238E27FC236}">
                <a16:creationId xmlns:a16="http://schemas.microsoft.com/office/drawing/2014/main" id="{F4B85397-ED4E-4020-90E7-D361F72E8D76}"/>
              </a:ext>
            </a:extLst>
          </p:cNvPr>
          <p:cNvSpPr txBox="1"/>
          <p:nvPr/>
        </p:nvSpPr>
        <p:spPr bwMode="auto">
          <a:xfrm>
            <a:off x="1235708" y="499441"/>
            <a:ext cx="1549400" cy="4199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rIns="90000" anchor="ctr">
            <a:normAutofit/>
          </a:bodyPr>
          <a:lstStyle/>
          <a:p>
            <a:pPr algn="ctr">
              <a:spcBef>
                <a:spcPct val="0"/>
              </a:spcBef>
            </a:pPr>
            <a:r>
              <a:rPr lang="zh-CN" altLang="en-US" b="1" dirty="0"/>
              <a:t>运行时间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7B889425-D7B3-4D38-B758-0FE751A9B9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888" y="343632"/>
            <a:ext cx="762066" cy="731583"/>
          </a:xfrm>
          <a:prstGeom prst="rect">
            <a:avLst/>
          </a:prstGeom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6C5B5CF8-D16B-43AE-AF4D-8C6346D451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9711" y="3857624"/>
            <a:ext cx="2386393" cy="2391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78677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资源 811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65320" y="3714750"/>
            <a:ext cx="320675" cy="1308100"/>
          </a:xfrm>
          <a:prstGeom prst="rect">
            <a:avLst/>
          </a:prstGeom>
        </p:spPr>
      </p:pic>
      <p:pic>
        <p:nvPicPr>
          <p:cNvPr id="23" name="图片 22" descr="资源 1611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73095" y="1620520"/>
            <a:ext cx="1771650" cy="86995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5343525" y="3257550"/>
            <a:ext cx="652511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4400" b="1" dirty="0">
                <a:cs typeface="+mn-ea"/>
                <a:sym typeface="+mn-lt"/>
              </a:rPr>
              <a:t>系统出错处理和维护设计</a:t>
            </a:r>
          </a:p>
        </p:txBody>
      </p:sp>
      <p:sp>
        <p:nvSpPr>
          <p:cNvPr id="3" name="矩形 2"/>
          <p:cNvSpPr/>
          <p:nvPr/>
        </p:nvSpPr>
        <p:spPr>
          <a:xfrm>
            <a:off x="6584973" y="1319441"/>
            <a:ext cx="3393878" cy="18620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6600" b="1" dirty="0">
                <a:solidFill>
                  <a:schemeClr val="tx1"/>
                </a:solidFill>
                <a:cs typeface="+mn-ea"/>
                <a:sym typeface="+mn-lt"/>
              </a:rPr>
              <a:t>part</a:t>
            </a:r>
            <a:r>
              <a:rPr lang="en-US" altLang="zh-CN" sz="11500" b="1" dirty="0">
                <a:solidFill>
                  <a:schemeClr val="tx1"/>
                </a:solidFill>
                <a:cs typeface="+mn-ea"/>
                <a:sym typeface="+mn-lt"/>
              </a:rPr>
              <a:t>06</a:t>
            </a:r>
          </a:p>
        </p:txBody>
      </p:sp>
      <p:cxnSp>
        <p:nvCxnSpPr>
          <p:cNvPr id="5" name="PA_直接连接符 14"/>
          <p:cNvCxnSpPr/>
          <p:nvPr>
            <p:custDataLst>
              <p:tags r:id="rId1"/>
            </p:custDataLst>
          </p:nvPr>
        </p:nvCxnSpPr>
        <p:spPr>
          <a:xfrm>
            <a:off x="7006227" y="3215395"/>
            <a:ext cx="1134043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PA_直接连接符 14"/>
          <p:cNvCxnSpPr/>
          <p:nvPr>
            <p:custDataLst>
              <p:tags r:id="rId2"/>
            </p:custDataLst>
          </p:nvPr>
        </p:nvCxnSpPr>
        <p:spPr>
          <a:xfrm>
            <a:off x="8433230" y="3219359"/>
            <a:ext cx="1134043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A_椭圆 16"/>
          <p:cNvSpPr/>
          <p:nvPr>
            <p:custDataLst>
              <p:tags r:id="rId3"/>
            </p:custDataLst>
          </p:nvPr>
        </p:nvSpPr>
        <p:spPr>
          <a:xfrm>
            <a:off x="8240709" y="3180665"/>
            <a:ext cx="108000" cy="10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chemeClr val="tx1"/>
              </a:solidFill>
              <a:cs typeface="+mn-ea"/>
              <a:sym typeface="+mn-lt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7676AD4-E932-486A-8849-560334FEB93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69968" y="2607059"/>
            <a:ext cx="2437954" cy="2415791"/>
          </a:xfrm>
          <a:prstGeom prst="rect">
            <a:avLst/>
          </a:prstGeom>
        </p:spPr>
      </p:pic>
      <p:sp>
        <p:nvSpPr>
          <p:cNvPr id="17" name="菱形 16">
            <a:extLst>
              <a:ext uri="{FF2B5EF4-FFF2-40B4-BE49-F238E27FC236}">
                <a16:creationId xmlns:a16="http://schemas.microsoft.com/office/drawing/2014/main" id="{45EF2A55-D228-4670-8D2B-1CFE2916B8FB}"/>
              </a:ext>
            </a:extLst>
          </p:cNvPr>
          <p:cNvSpPr/>
          <p:nvPr/>
        </p:nvSpPr>
        <p:spPr>
          <a:xfrm>
            <a:off x="6258896" y="4385788"/>
            <a:ext cx="204716" cy="204716"/>
          </a:xfrm>
          <a:prstGeom prst="diamond">
            <a:avLst/>
          </a:prstGeom>
          <a:solidFill>
            <a:schemeClr val="accent5">
              <a:alpha val="8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菱形 17">
            <a:extLst>
              <a:ext uri="{FF2B5EF4-FFF2-40B4-BE49-F238E27FC236}">
                <a16:creationId xmlns:a16="http://schemas.microsoft.com/office/drawing/2014/main" id="{2A4EECA9-F6F3-4D35-B449-2C82DB26ED0E}"/>
              </a:ext>
            </a:extLst>
          </p:cNvPr>
          <p:cNvSpPr/>
          <p:nvPr/>
        </p:nvSpPr>
        <p:spPr>
          <a:xfrm>
            <a:off x="9306702" y="4385788"/>
            <a:ext cx="204716" cy="204716"/>
          </a:xfrm>
          <a:prstGeom prst="diamond">
            <a:avLst/>
          </a:prstGeom>
          <a:solidFill>
            <a:schemeClr val="accent5">
              <a:alpha val="8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34F51E41-9B95-4C28-A26E-5B2D55365EEE}"/>
              </a:ext>
            </a:extLst>
          </p:cNvPr>
          <p:cNvSpPr txBox="1"/>
          <p:nvPr/>
        </p:nvSpPr>
        <p:spPr>
          <a:xfrm>
            <a:off x="6463612" y="4334257"/>
            <a:ext cx="24429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出错信息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46E67900-EE12-4093-939D-7D7785B8A413}"/>
              </a:ext>
            </a:extLst>
          </p:cNvPr>
          <p:cNvSpPr txBox="1"/>
          <p:nvPr/>
        </p:nvSpPr>
        <p:spPr>
          <a:xfrm>
            <a:off x="9511418" y="4334257"/>
            <a:ext cx="24429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补救措施</a:t>
            </a:r>
          </a:p>
        </p:txBody>
      </p:sp>
      <p:sp>
        <p:nvSpPr>
          <p:cNvPr id="21" name="菱形 20">
            <a:extLst>
              <a:ext uri="{FF2B5EF4-FFF2-40B4-BE49-F238E27FC236}">
                <a16:creationId xmlns:a16="http://schemas.microsoft.com/office/drawing/2014/main" id="{19E5739D-B071-48CA-9C3F-95DB5B7E66E2}"/>
              </a:ext>
            </a:extLst>
          </p:cNvPr>
          <p:cNvSpPr/>
          <p:nvPr/>
        </p:nvSpPr>
        <p:spPr>
          <a:xfrm>
            <a:off x="6258896" y="4893643"/>
            <a:ext cx="204716" cy="204716"/>
          </a:xfrm>
          <a:prstGeom prst="diamond">
            <a:avLst/>
          </a:prstGeom>
          <a:solidFill>
            <a:schemeClr val="accent5">
              <a:alpha val="8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菱形 21">
            <a:extLst>
              <a:ext uri="{FF2B5EF4-FFF2-40B4-BE49-F238E27FC236}">
                <a16:creationId xmlns:a16="http://schemas.microsoft.com/office/drawing/2014/main" id="{E75CD54F-D5F5-414D-B4EA-578AF0BD2978}"/>
              </a:ext>
            </a:extLst>
          </p:cNvPr>
          <p:cNvSpPr/>
          <p:nvPr/>
        </p:nvSpPr>
        <p:spPr>
          <a:xfrm>
            <a:off x="9306702" y="4893643"/>
            <a:ext cx="204716" cy="204716"/>
          </a:xfrm>
          <a:prstGeom prst="diamond">
            <a:avLst/>
          </a:prstGeom>
          <a:solidFill>
            <a:schemeClr val="accent5">
              <a:alpha val="8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944CF501-B0AC-4B78-9DF6-70D1A267045F}"/>
              </a:ext>
            </a:extLst>
          </p:cNvPr>
          <p:cNvSpPr txBox="1"/>
          <p:nvPr/>
        </p:nvSpPr>
        <p:spPr>
          <a:xfrm>
            <a:off x="6463612" y="4842112"/>
            <a:ext cx="24429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检测点的设计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81295EA9-3B29-4D47-8DD2-D5D8F1AF9F68}"/>
              </a:ext>
            </a:extLst>
          </p:cNvPr>
          <p:cNvSpPr txBox="1"/>
          <p:nvPr/>
        </p:nvSpPr>
        <p:spPr>
          <a:xfrm>
            <a:off x="9511418" y="4842112"/>
            <a:ext cx="24429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维护信息</a:t>
            </a:r>
          </a:p>
        </p:txBody>
      </p:sp>
    </p:spTree>
    <p:extLst>
      <p:ext uri="{BB962C8B-B14F-4D97-AF65-F5344CB8AC3E}">
        <p14:creationId xmlns:p14="http://schemas.microsoft.com/office/powerpoint/2010/main" val="445522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文本框 54">
            <a:extLst>
              <a:ext uri="{FF2B5EF4-FFF2-40B4-BE49-F238E27FC236}">
                <a16:creationId xmlns:a16="http://schemas.microsoft.com/office/drawing/2014/main" id="{DE665449-14D5-4E3F-8C81-6290F7A84723}"/>
              </a:ext>
            </a:extLst>
          </p:cNvPr>
          <p:cNvSpPr txBox="1"/>
          <p:nvPr/>
        </p:nvSpPr>
        <p:spPr>
          <a:xfrm>
            <a:off x="1427171" y="1395089"/>
            <a:ext cx="20633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/>
              <a:t>出错信息</a:t>
            </a: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DA33F283-F5CD-478C-B6E2-468185097CE2}"/>
              </a:ext>
            </a:extLst>
          </p:cNvPr>
          <p:cNvSpPr txBox="1"/>
          <p:nvPr/>
        </p:nvSpPr>
        <p:spPr>
          <a:xfrm>
            <a:off x="6505468" y="1395089"/>
            <a:ext cx="20633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/>
              <a:t>补救措施</a:t>
            </a:r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CE86FAF4-B245-40AD-AE8B-D387EB496930}"/>
              </a:ext>
            </a:extLst>
          </p:cNvPr>
          <p:cNvSpPr txBox="1"/>
          <p:nvPr/>
        </p:nvSpPr>
        <p:spPr>
          <a:xfrm>
            <a:off x="1427171" y="1785845"/>
            <a:ext cx="3227670" cy="15608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</a:pPr>
            <a:r>
              <a:rPr lang="zh-CN" altLang="zh-CN" sz="14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系统的出错信息包括以下两类：</a:t>
            </a:r>
          </a:p>
          <a:p>
            <a:pPr indent="266700" algn="just">
              <a:lnSpc>
                <a:spcPct val="115000"/>
              </a:lnSpc>
            </a:pPr>
            <a:r>
              <a:rPr lang="en-US" altLang="zh-CN" sz="14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1. </a:t>
            </a:r>
            <a:r>
              <a:rPr lang="zh-CN" altLang="zh-CN" sz="14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由于用户输入信息</a:t>
            </a:r>
            <a:r>
              <a:rPr lang="zh-CN" altLang="zh-CN" sz="1400" kern="1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不符合系统规定输入</a:t>
            </a:r>
            <a:r>
              <a:rPr lang="zh-CN" altLang="zh-CN" sz="14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要求而产生的错误</a:t>
            </a:r>
          </a:p>
          <a:p>
            <a:pPr indent="266700" algn="just">
              <a:lnSpc>
                <a:spcPct val="115000"/>
              </a:lnSpc>
            </a:pPr>
            <a:r>
              <a:rPr lang="en-US" altLang="zh-CN" sz="14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2. </a:t>
            </a:r>
            <a:r>
              <a:rPr lang="zh-CN" altLang="zh-CN" sz="14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在用户对表进行操作时，由于服务器断电，用户断网等问题引起的</a:t>
            </a:r>
            <a:r>
              <a:rPr lang="zh-CN" altLang="zh-CN" sz="1400" kern="1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输入中断错误</a:t>
            </a:r>
            <a:r>
              <a:rPr lang="zh-CN" altLang="zh-CN" sz="14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18258979-29C1-4F39-BCF2-9600A10142BD}"/>
              </a:ext>
            </a:extLst>
          </p:cNvPr>
          <p:cNvSpPr txBox="1"/>
          <p:nvPr/>
        </p:nvSpPr>
        <p:spPr>
          <a:xfrm>
            <a:off x="6351924" y="1751601"/>
            <a:ext cx="5076758" cy="30474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6700" algn="just">
              <a:lnSpc>
                <a:spcPct val="115000"/>
              </a:lnSpc>
            </a:pPr>
            <a:r>
              <a:rPr lang="en-US" altLang="zh-CN" sz="14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1. </a:t>
            </a:r>
            <a:r>
              <a:rPr lang="zh-CN" altLang="zh-CN" sz="14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所有</a:t>
            </a:r>
            <a:r>
              <a:rPr lang="zh-CN" altLang="zh-CN" sz="1400" kern="1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服务器都必须安装不间断电源</a:t>
            </a:r>
            <a:r>
              <a:rPr lang="zh-CN" altLang="zh-CN" sz="14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以防止停电或电压不稳造成的数据丢失的损失。若真断电时，客户机上将不会有太大的影响；在服务器上，在断电后恢复过程可采用</a:t>
            </a:r>
            <a:r>
              <a:rPr lang="en-US" altLang="zh-CN" sz="14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MySQL</a:t>
            </a:r>
            <a:r>
              <a:rPr lang="zh-CN" altLang="zh-CN" sz="14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的日志文件，对其进行</a:t>
            </a:r>
            <a:r>
              <a:rPr lang="en-US" altLang="zh-CN" sz="14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ROLLBACK </a:t>
            </a:r>
            <a:r>
              <a:rPr lang="zh-CN" altLang="zh-CN" sz="14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处理，对数据进行恢复。</a:t>
            </a:r>
          </a:p>
          <a:p>
            <a:pPr indent="266700" algn="just">
              <a:lnSpc>
                <a:spcPct val="115000"/>
              </a:lnSpc>
            </a:pPr>
            <a:r>
              <a:rPr lang="en-US" altLang="zh-CN" sz="14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2. </a:t>
            </a:r>
            <a:r>
              <a:rPr lang="zh-CN" altLang="zh-CN" sz="14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在</a:t>
            </a:r>
            <a:r>
              <a:rPr lang="zh-CN" altLang="zh-CN" sz="1400" kern="1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网络传输</a:t>
            </a:r>
            <a:r>
              <a:rPr lang="zh-CN" altLang="zh-CN" sz="14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方面，可考虑</a:t>
            </a:r>
            <a:r>
              <a:rPr lang="zh-CN" altLang="zh-CN" sz="1400" kern="1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建立</a:t>
            </a:r>
            <a:r>
              <a:rPr lang="zh-CN" altLang="zh-CN" sz="14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一条成本较低的后备</a:t>
            </a:r>
            <a:r>
              <a:rPr lang="zh-CN" altLang="zh-CN" sz="1400" kern="1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网络</a:t>
            </a:r>
            <a:r>
              <a:rPr lang="zh-CN" altLang="zh-CN" sz="14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，以保证当主网络断路时数据的通信。</a:t>
            </a:r>
          </a:p>
          <a:p>
            <a:pPr indent="266700" algn="just">
              <a:lnSpc>
                <a:spcPct val="115000"/>
              </a:lnSpc>
            </a:pPr>
            <a:r>
              <a:rPr lang="en-US" altLang="zh-CN" sz="14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3. </a:t>
            </a:r>
            <a:r>
              <a:rPr lang="zh-CN" altLang="zh-CN" sz="14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对于</a:t>
            </a:r>
            <a:r>
              <a:rPr lang="zh-CN" altLang="zh-CN" sz="1400" kern="1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软错误</a:t>
            </a:r>
            <a:r>
              <a:rPr lang="zh-CN" altLang="zh-CN" sz="14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，须对每个模块的数据进行数据分析，判断错误类型，再生成相应的错误提示语句，送到输出模块中。</a:t>
            </a:r>
          </a:p>
          <a:p>
            <a:pPr indent="266700" algn="just">
              <a:lnSpc>
                <a:spcPct val="115000"/>
              </a:lnSpc>
            </a:pPr>
            <a:r>
              <a:rPr lang="en-US" altLang="zh-CN" sz="14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4. </a:t>
            </a:r>
            <a:r>
              <a:rPr lang="zh-CN" altLang="zh-CN" sz="14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对于</a:t>
            </a:r>
            <a:r>
              <a:rPr lang="zh-CN" altLang="zh-CN" sz="1400" kern="1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硬错误</a:t>
            </a:r>
            <a:r>
              <a:rPr lang="zh-CN" altLang="zh-CN" sz="14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，可在出错的相应模块中输出简单的出错语句，并将程序重置。返回输入阶段。</a:t>
            </a:r>
          </a:p>
          <a:p>
            <a:pPr indent="266700" algn="just">
              <a:lnSpc>
                <a:spcPct val="115000"/>
              </a:lnSpc>
            </a:pPr>
            <a:r>
              <a:rPr lang="en-US" altLang="zh-CN" sz="14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5. </a:t>
            </a:r>
            <a:r>
              <a:rPr lang="zh-CN" altLang="zh-CN" sz="14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在</a:t>
            </a:r>
            <a:r>
              <a:rPr lang="zh-CN" altLang="zh-CN" sz="1400" kern="1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硬件方面</a:t>
            </a:r>
            <a:r>
              <a:rPr lang="zh-CN" altLang="zh-CN" sz="14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要选择较可靠、稳定的服务器机种，保证系统运行时的可靠性。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6A09B30-7B5B-494B-AAB7-42568FEE53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4271" y="3928670"/>
            <a:ext cx="4038094" cy="1838061"/>
          </a:xfrm>
          <a:prstGeom prst="rect">
            <a:avLst/>
          </a:prstGeom>
        </p:spPr>
      </p:pic>
      <p:sp>
        <p:nvSpPr>
          <p:cNvPr id="10" name="îṡ1îďe">
            <a:extLst>
              <a:ext uri="{FF2B5EF4-FFF2-40B4-BE49-F238E27FC236}">
                <a16:creationId xmlns:a16="http://schemas.microsoft.com/office/drawing/2014/main" id="{7937DB18-C51D-43A9-B7FA-15216FFD9D82}"/>
              </a:ext>
            </a:extLst>
          </p:cNvPr>
          <p:cNvSpPr txBox="1"/>
          <p:nvPr/>
        </p:nvSpPr>
        <p:spPr bwMode="auto">
          <a:xfrm>
            <a:off x="1235708" y="499441"/>
            <a:ext cx="2326642" cy="4199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rIns="90000" anchor="ctr">
            <a:normAutofit/>
          </a:bodyPr>
          <a:lstStyle/>
          <a:p>
            <a:pPr algn="ctr">
              <a:spcBef>
                <a:spcPct val="0"/>
              </a:spcBef>
            </a:pPr>
            <a:r>
              <a:rPr lang="zh-CN" altLang="en-US" b="1" dirty="0"/>
              <a:t>系统出错处理设计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D3DBE167-64DF-4928-892F-92F617E25C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888" y="343632"/>
            <a:ext cx="762066" cy="731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030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资源 811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65320" y="3714750"/>
            <a:ext cx="320675" cy="1308100"/>
          </a:xfrm>
          <a:prstGeom prst="rect">
            <a:avLst/>
          </a:prstGeom>
        </p:spPr>
      </p:pic>
      <p:pic>
        <p:nvPicPr>
          <p:cNvPr id="23" name="图片 22" descr="资源 1611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73095" y="1620520"/>
            <a:ext cx="1771650" cy="86995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5782945" y="3257550"/>
            <a:ext cx="4997450" cy="7683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4400" b="1" dirty="0">
                <a:cs typeface="+mn-ea"/>
                <a:sym typeface="+mn-lt"/>
              </a:rPr>
              <a:t>项目介绍</a:t>
            </a:r>
          </a:p>
        </p:txBody>
      </p:sp>
      <p:sp>
        <p:nvSpPr>
          <p:cNvPr id="3" name="矩形 2"/>
          <p:cNvSpPr/>
          <p:nvPr/>
        </p:nvSpPr>
        <p:spPr>
          <a:xfrm>
            <a:off x="6568942" y="1319441"/>
            <a:ext cx="3425939" cy="18620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6600" b="1" dirty="0">
                <a:solidFill>
                  <a:schemeClr val="tx1"/>
                </a:solidFill>
                <a:cs typeface="+mn-ea"/>
                <a:sym typeface="+mn-lt"/>
              </a:rPr>
              <a:t>part</a:t>
            </a:r>
            <a:r>
              <a:rPr lang="en-US" altLang="zh-CN" sz="11500" b="1" dirty="0">
                <a:solidFill>
                  <a:schemeClr val="tx1"/>
                </a:solidFill>
                <a:cs typeface="+mn-ea"/>
                <a:sym typeface="+mn-lt"/>
              </a:rPr>
              <a:t>01</a:t>
            </a:r>
          </a:p>
        </p:txBody>
      </p:sp>
      <p:cxnSp>
        <p:nvCxnSpPr>
          <p:cNvPr id="5" name="PA_直接连接符 14"/>
          <p:cNvCxnSpPr/>
          <p:nvPr>
            <p:custDataLst>
              <p:tags r:id="rId2"/>
            </p:custDataLst>
          </p:nvPr>
        </p:nvCxnSpPr>
        <p:spPr>
          <a:xfrm>
            <a:off x="7006227" y="3215395"/>
            <a:ext cx="1134043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PA_直接连接符 14"/>
          <p:cNvCxnSpPr/>
          <p:nvPr>
            <p:custDataLst>
              <p:tags r:id="rId3"/>
            </p:custDataLst>
          </p:nvPr>
        </p:nvCxnSpPr>
        <p:spPr>
          <a:xfrm>
            <a:off x="8433230" y="3219359"/>
            <a:ext cx="1134043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A_椭圆 16"/>
          <p:cNvSpPr/>
          <p:nvPr>
            <p:custDataLst>
              <p:tags r:id="rId4"/>
            </p:custDataLst>
          </p:nvPr>
        </p:nvSpPr>
        <p:spPr>
          <a:xfrm>
            <a:off x="8240709" y="3180665"/>
            <a:ext cx="108000" cy="10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chemeClr val="tx1"/>
              </a:solidFill>
              <a:cs typeface="+mn-ea"/>
              <a:sym typeface="+mn-lt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7676AD4-E932-486A-8849-560334FEB93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69968" y="2607059"/>
            <a:ext cx="2437954" cy="2415791"/>
          </a:xfrm>
          <a:prstGeom prst="rect">
            <a:avLst/>
          </a:prstGeom>
        </p:spPr>
      </p:pic>
      <p:sp>
        <p:nvSpPr>
          <p:cNvPr id="49" name="菱形 48">
            <a:extLst>
              <a:ext uri="{FF2B5EF4-FFF2-40B4-BE49-F238E27FC236}">
                <a16:creationId xmlns:a16="http://schemas.microsoft.com/office/drawing/2014/main" id="{A0362D55-6C49-41ED-A88F-4BB19743B815}"/>
              </a:ext>
            </a:extLst>
          </p:cNvPr>
          <p:cNvSpPr/>
          <p:nvPr/>
        </p:nvSpPr>
        <p:spPr>
          <a:xfrm>
            <a:off x="6249371" y="4296975"/>
            <a:ext cx="204716" cy="204716"/>
          </a:xfrm>
          <a:prstGeom prst="diamond">
            <a:avLst/>
          </a:prstGeom>
          <a:solidFill>
            <a:srgbClr val="10B6C8">
              <a:alpha val="89804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0" name="菱形 49">
            <a:extLst>
              <a:ext uri="{FF2B5EF4-FFF2-40B4-BE49-F238E27FC236}">
                <a16:creationId xmlns:a16="http://schemas.microsoft.com/office/drawing/2014/main" id="{DE33BB77-D357-4366-A5CC-59EF73EE0A8A}"/>
              </a:ext>
            </a:extLst>
          </p:cNvPr>
          <p:cNvSpPr/>
          <p:nvPr/>
        </p:nvSpPr>
        <p:spPr>
          <a:xfrm>
            <a:off x="6249371" y="4826333"/>
            <a:ext cx="204716" cy="204716"/>
          </a:xfrm>
          <a:prstGeom prst="diamond">
            <a:avLst/>
          </a:prstGeom>
          <a:solidFill>
            <a:srgbClr val="10B6C8">
              <a:alpha val="89804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1" name="菱形 50">
            <a:extLst>
              <a:ext uri="{FF2B5EF4-FFF2-40B4-BE49-F238E27FC236}">
                <a16:creationId xmlns:a16="http://schemas.microsoft.com/office/drawing/2014/main" id="{4B7F14DD-C297-46C1-8F5D-A00DBFE03717}"/>
              </a:ext>
            </a:extLst>
          </p:cNvPr>
          <p:cNvSpPr/>
          <p:nvPr/>
        </p:nvSpPr>
        <p:spPr>
          <a:xfrm>
            <a:off x="9297177" y="4296975"/>
            <a:ext cx="204716" cy="204716"/>
          </a:xfrm>
          <a:prstGeom prst="diamond">
            <a:avLst/>
          </a:prstGeom>
          <a:solidFill>
            <a:srgbClr val="10B6C8">
              <a:alpha val="89804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2" name="菱形 51">
            <a:extLst>
              <a:ext uri="{FF2B5EF4-FFF2-40B4-BE49-F238E27FC236}">
                <a16:creationId xmlns:a16="http://schemas.microsoft.com/office/drawing/2014/main" id="{B950C3AB-F67B-4B70-BE6E-59440A0EB244}"/>
              </a:ext>
            </a:extLst>
          </p:cNvPr>
          <p:cNvSpPr/>
          <p:nvPr/>
        </p:nvSpPr>
        <p:spPr>
          <a:xfrm>
            <a:off x="9297177" y="4826333"/>
            <a:ext cx="204716" cy="204716"/>
          </a:xfrm>
          <a:prstGeom prst="diamond">
            <a:avLst/>
          </a:prstGeom>
          <a:solidFill>
            <a:srgbClr val="10B6C8">
              <a:alpha val="89804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FD81C52A-3A5D-42B5-82BF-FCBE09F371C7}"/>
              </a:ext>
            </a:extLst>
          </p:cNvPr>
          <p:cNvSpPr txBox="1"/>
          <p:nvPr/>
        </p:nvSpPr>
        <p:spPr>
          <a:xfrm>
            <a:off x="6454087" y="4245444"/>
            <a:ext cx="24429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rgbClr val="000000"/>
                </a:solidFill>
                <a:latin typeface="等线"/>
                <a:ea typeface="等线" panose="02010600030101010101" pitchFamily="2" charset="-122"/>
              </a:rPr>
              <a:t>软件概述</a:t>
            </a: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EB32A1F2-55EB-4202-ADCA-2C2AA52DD8C8}"/>
              </a:ext>
            </a:extLst>
          </p:cNvPr>
          <p:cNvSpPr txBox="1"/>
          <p:nvPr/>
        </p:nvSpPr>
        <p:spPr>
          <a:xfrm>
            <a:off x="9501893" y="4245444"/>
            <a:ext cx="24429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rgbClr val="000000"/>
                </a:solidFill>
                <a:latin typeface="等线"/>
                <a:ea typeface="等线" panose="02010600030101010101" pitchFamily="2" charset="-122"/>
              </a:rPr>
              <a:t>项目概述</a:t>
            </a: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D6A4AC19-41C1-4D83-BD4F-001C431DF1F8}"/>
              </a:ext>
            </a:extLst>
          </p:cNvPr>
          <p:cNvSpPr txBox="1"/>
          <p:nvPr/>
        </p:nvSpPr>
        <p:spPr>
          <a:xfrm>
            <a:off x="6454087" y="4774802"/>
            <a:ext cx="24429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rgbClr val="000000"/>
                </a:solidFill>
                <a:latin typeface="等线"/>
                <a:ea typeface="等线" panose="02010600030101010101" pitchFamily="2" charset="-122"/>
              </a:rPr>
              <a:t>文档概述</a:t>
            </a: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032033A2-9AEA-4FF9-B8C4-DD353BE0BC52}"/>
              </a:ext>
            </a:extLst>
          </p:cNvPr>
          <p:cNvSpPr txBox="1"/>
          <p:nvPr/>
        </p:nvSpPr>
        <p:spPr>
          <a:xfrm>
            <a:off x="9501893" y="4774801"/>
            <a:ext cx="24429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rgbClr val="000000"/>
                </a:solidFill>
                <a:latin typeface="等线"/>
                <a:ea typeface="等线" panose="02010600030101010101" pitchFamily="2" charset="-122"/>
              </a:rPr>
              <a:t>基线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文本框 54">
            <a:extLst>
              <a:ext uri="{FF2B5EF4-FFF2-40B4-BE49-F238E27FC236}">
                <a16:creationId xmlns:a16="http://schemas.microsoft.com/office/drawing/2014/main" id="{DE665449-14D5-4E3F-8C81-6290F7A84723}"/>
              </a:ext>
            </a:extLst>
          </p:cNvPr>
          <p:cNvSpPr txBox="1"/>
          <p:nvPr/>
        </p:nvSpPr>
        <p:spPr>
          <a:xfrm>
            <a:off x="1510319" y="2969803"/>
            <a:ext cx="20633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/>
              <a:t>检测点的设计</a:t>
            </a: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DA33F283-F5CD-478C-B6E2-468185097CE2}"/>
              </a:ext>
            </a:extLst>
          </p:cNvPr>
          <p:cNvSpPr txBox="1"/>
          <p:nvPr/>
        </p:nvSpPr>
        <p:spPr>
          <a:xfrm>
            <a:off x="6392419" y="4047208"/>
            <a:ext cx="20633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/>
              <a:t>维护信息</a:t>
            </a:r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CE86FAF4-B245-40AD-AE8B-D387EB496930}"/>
              </a:ext>
            </a:extLst>
          </p:cNvPr>
          <p:cNvSpPr txBox="1"/>
          <p:nvPr/>
        </p:nvSpPr>
        <p:spPr>
          <a:xfrm>
            <a:off x="915780" y="3569571"/>
            <a:ext cx="3512896" cy="3220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</a:pPr>
            <a:r>
              <a:rPr lang="zh-CN" altLang="en-US" sz="14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检测输入、输出数据类型、长度的正确性</a:t>
            </a:r>
            <a:r>
              <a:rPr lang="en-US" altLang="zh-CN" sz="14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…</a:t>
            </a:r>
            <a:endParaRPr lang="zh-CN" altLang="zh-CN" sz="14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18258979-29C1-4F39-BCF2-9600A10142BD}"/>
              </a:ext>
            </a:extLst>
          </p:cNvPr>
          <p:cNvSpPr txBox="1"/>
          <p:nvPr/>
        </p:nvSpPr>
        <p:spPr>
          <a:xfrm>
            <a:off x="6096000" y="4608972"/>
            <a:ext cx="5076758" cy="8175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6700" algn="just">
              <a:lnSpc>
                <a:spcPct val="115000"/>
              </a:lnSpc>
            </a:pPr>
            <a:r>
              <a:rPr lang="zh-CN" altLang="en-US" sz="14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维护方面主要为对</a:t>
            </a:r>
            <a:r>
              <a:rPr lang="zh-CN" altLang="en-US" sz="1400" kern="1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服务器上的数据库数据</a:t>
            </a:r>
            <a:r>
              <a:rPr lang="zh-CN" altLang="en-US" sz="14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进行维护。可使用 </a:t>
            </a:r>
            <a:r>
              <a:rPr lang="en-US" altLang="zh-CN" sz="14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MySQL</a:t>
            </a:r>
            <a:r>
              <a:rPr lang="zh-CN" altLang="en-US" sz="14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的数据库维护功能机制。例如：定期为数据库进行备份，维护管理数据库死锁问题和维护数据库内数据的一致性等。</a:t>
            </a:r>
            <a:endParaRPr lang="zh-CN" altLang="zh-CN" sz="14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F6DB5E43-1709-4091-83AD-46B2829A4B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2342" y="972525"/>
            <a:ext cx="2549084" cy="2553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îṡ1îďe">
            <a:extLst>
              <a:ext uri="{FF2B5EF4-FFF2-40B4-BE49-F238E27FC236}">
                <a16:creationId xmlns:a16="http://schemas.microsoft.com/office/drawing/2014/main" id="{20690E85-ED27-48F9-9091-8C13DC3AB75C}"/>
              </a:ext>
            </a:extLst>
          </p:cNvPr>
          <p:cNvSpPr txBox="1"/>
          <p:nvPr/>
        </p:nvSpPr>
        <p:spPr bwMode="auto">
          <a:xfrm>
            <a:off x="1235708" y="499441"/>
            <a:ext cx="2326642" cy="4199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rIns="90000" anchor="ctr">
            <a:normAutofit/>
          </a:bodyPr>
          <a:lstStyle/>
          <a:p>
            <a:pPr algn="ctr">
              <a:spcBef>
                <a:spcPct val="0"/>
              </a:spcBef>
            </a:pPr>
            <a:r>
              <a:rPr lang="zh-CN" altLang="en-US" b="1" dirty="0"/>
              <a:t>系统维护设计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5951B0E-5D9D-4D8D-BCED-E5B55199AC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888" y="343632"/>
            <a:ext cx="762066" cy="731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5214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资源 811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65320" y="3714750"/>
            <a:ext cx="320675" cy="1308100"/>
          </a:xfrm>
          <a:prstGeom prst="rect">
            <a:avLst/>
          </a:prstGeom>
        </p:spPr>
      </p:pic>
      <p:pic>
        <p:nvPicPr>
          <p:cNvPr id="23" name="图片 22" descr="资源 1611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73095" y="1620520"/>
            <a:ext cx="1771650" cy="86995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5343525" y="3257550"/>
            <a:ext cx="652511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4400" b="1" dirty="0">
                <a:cs typeface="+mn-ea"/>
                <a:sym typeface="+mn-lt"/>
              </a:rPr>
              <a:t>文件更新与绩效评价</a:t>
            </a:r>
          </a:p>
        </p:txBody>
      </p:sp>
      <p:sp>
        <p:nvSpPr>
          <p:cNvPr id="3" name="矩形 2"/>
          <p:cNvSpPr/>
          <p:nvPr/>
        </p:nvSpPr>
        <p:spPr>
          <a:xfrm>
            <a:off x="6584973" y="1319441"/>
            <a:ext cx="3393878" cy="18620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6600" b="1" dirty="0">
                <a:solidFill>
                  <a:schemeClr val="tx1"/>
                </a:solidFill>
                <a:cs typeface="+mn-ea"/>
                <a:sym typeface="+mn-lt"/>
              </a:rPr>
              <a:t>part</a:t>
            </a:r>
            <a:r>
              <a:rPr lang="en-US" altLang="zh-CN" sz="11500" b="1" dirty="0">
                <a:solidFill>
                  <a:schemeClr val="tx1"/>
                </a:solidFill>
                <a:cs typeface="+mn-ea"/>
                <a:sym typeface="+mn-lt"/>
              </a:rPr>
              <a:t>07</a:t>
            </a:r>
          </a:p>
        </p:txBody>
      </p:sp>
      <p:cxnSp>
        <p:nvCxnSpPr>
          <p:cNvPr id="5" name="PA_直接连接符 14"/>
          <p:cNvCxnSpPr/>
          <p:nvPr>
            <p:custDataLst>
              <p:tags r:id="rId1"/>
            </p:custDataLst>
          </p:nvPr>
        </p:nvCxnSpPr>
        <p:spPr>
          <a:xfrm>
            <a:off x="7006227" y="3215395"/>
            <a:ext cx="1134043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PA_直接连接符 14"/>
          <p:cNvCxnSpPr/>
          <p:nvPr>
            <p:custDataLst>
              <p:tags r:id="rId2"/>
            </p:custDataLst>
          </p:nvPr>
        </p:nvCxnSpPr>
        <p:spPr>
          <a:xfrm>
            <a:off x="8433230" y="3219359"/>
            <a:ext cx="1134043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A_椭圆 16"/>
          <p:cNvSpPr/>
          <p:nvPr>
            <p:custDataLst>
              <p:tags r:id="rId3"/>
            </p:custDataLst>
          </p:nvPr>
        </p:nvSpPr>
        <p:spPr>
          <a:xfrm>
            <a:off x="8240709" y="3180665"/>
            <a:ext cx="108000" cy="10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chemeClr val="tx1"/>
              </a:solidFill>
              <a:cs typeface="+mn-ea"/>
              <a:sym typeface="+mn-lt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7676AD4-E932-486A-8849-560334FEB93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69968" y="2607059"/>
            <a:ext cx="2437954" cy="2415791"/>
          </a:xfrm>
          <a:prstGeom prst="rect">
            <a:avLst/>
          </a:prstGeom>
        </p:spPr>
      </p:pic>
      <p:sp>
        <p:nvSpPr>
          <p:cNvPr id="24" name="菱形 23">
            <a:extLst>
              <a:ext uri="{FF2B5EF4-FFF2-40B4-BE49-F238E27FC236}">
                <a16:creationId xmlns:a16="http://schemas.microsoft.com/office/drawing/2014/main" id="{25567B4F-D68E-4D99-94AB-A25E1CB8CBDF}"/>
              </a:ext>
            </a:extLst>
          </p:cNvPr>
          <p:cNvSpPr/>
          <p:nvPr/>
        </p:nvSpPr>
        <p:spPr>
          <a:xfrm>
            <a:off x="6173171" y="4285049"/>
            <a:ext cx="204716" cy="204716"/>
          </a:xfrm>
          <a:prstGeom prst="diamond">
            <a:avLst/>
          </a:prstGeom>
          <a:solidFill>
            <a:schemeClr val="accent5">
              <a:alpha val="8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菱形 24">
            <a:extLst>
              <a:ext uri="{FF2B5EF4-FFF2-40B4-BE49-F238E27FC236}">
                <a16:creationId xmlns:a16="http://schemas.microsoft.com/office/drawing/2014/main" id="{DCCF0BE1-3598-43F8-93AE-7F66A041C12C}"/>
              </a:ext>
            </a:extLst>
          </p:cNvPr>
          <p:cNvSpPr/>
          <p:nvPr/>
        </p:nvSpPr>
        <p:spPr>
          <a:xfrm>
            <a:off x="9220977" y="4285049"/>
            <a:ext cx="204716" cy="204716"/>
          </a:xfrm>
          <a:prstGeom prst="diamond">
            <a:avLst/>
          </a:prstGeom>
          <a:solidFill>
            <a:schemeClr val="accent5">
              <a:alpha val="8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2A8C1C2A-B017-48BD-B1F5-09E49D571D3D}"/>
              </a:ext>
            </a:extLst>
          </p:cNvPr>
          <p:cNvSpPr txBox="1"/>
          <p:nvPr/>
        </p:nvSpPr>
        <p:spPr>
          <a:xfrm>
            <a:off x="6377887" y="4233518"/>
            <a:ext cx="24429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会议记录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8A86E313-3E4B-4AB4-9990-2BBECAF04339}"/>
              </a:ext>
            </a:extLst>
          </p:cNvPr>
          <p:cNvSpPr txBox="1"/>
          <p:nvPr/>
        </p:nvSpPr>
        <p:spPr>
          <a:xfrm>
            <a:off x="9425693" y="4233518"/>
            <a:ext cx="24429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甘特图与文档更新</a:t>
            </a:r>
          </a:p>
        </p:txBody>
      </p:sp>
      <p:sp>
        <p:nvSpPr>
          <p:cNvPr id="28" name="菱形 27">
            <a:extLst>
              <a:ext uri="{FF2B5EF4-FFF2-40B4-BE49-F238E27FC236}">
                <a16:creationId xmlns:a16="http://schemas.microsoft.com/office/drawing/2014/main" id="{6DF8A411-A2E4-4AA0-97DE-1D8EBF49656A}"/>
              </a:ext>
            </a:extLst>
          </p:cNvPr>
          <p:cNvSpPr/>
          <p:nvPr/>
        </p:nvSpPr>
        <p:spPr>
          <a:xfrm>
            <a:off x="6173171" y="4869826"/>
            <a:ext cx="204716" cy="204716"/>
          </a:xfrm>
          <a:prstGeom prst="diamond">
            <a:avLst/>
          </a:prstGeom>
          <a:solidFill>
            <a:schemeClr val="accent5">
              <a:alpha val="8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5720D80E-603F-4B3D-8FE9-16DE1EC95D3A}"/>
              </a:ext>
            </a:extLst>
          </p:cNvPr>
          <p:cNvSpPr txBox="1"/>
          <p:nvPr/>
        </p:nvSpPr>
        <p:spPr>
          <a:xfrm>
            <a:off x="6377887" y="4818295"/>
            <a:ext cx="24429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绩效评价</a:t>
            </a:r>
          </a:p>
        </p:txBody>
      </p:sp>
    </p:spTree>
    <p:extLst>
      <p:ext uri="{BB962C8B-B14F-4D97-AF65-F5344CB8AC3E}">
        <p14:creationId xmlns:p14="http://schemas.microsoft.com/office/powerpoint/2010/main" val="1282367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îṡ1îďe">
            <a:extLst>
              <a:ext uri="{FF2B5EF4-FFF2-40B4-BE49-F238E27FC236}">
                <a16:creationId xmlns:a16="http://schemas.microsoft.com/office/drawing/2014/main" id="{20690E85-ED27-48F9-9091-8C13DC3AB75C}"/>
              </a:ext>
            </a:extLst>
          </p:cNvPr>
          <p:cNvSpPr txBox="1"/>
          <p:nvPr/>
        </p:nvSpPr>
        <p:spPr bwMode="auto">
          <a:xfrm>
            <a:off x="1235708" y="499441"/>
            <a:ext cx="1821817" cy="4199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rIns="90000" anchor="ctr">
            <a:normAutofit/>
          </a:bodyPr>
          <a:lstStyle/>
          <a:p>
            <a:pPr algn="ctr">
              <a:spcBef>
                <a:spcPct val="0"/>
              </a:spcBef>
            </a:pPr>
            <a:r>
              <a:rPr lang="zh-CN" altLang="en-US" b="1" dirty="0"/>
              <a:t>会议记录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5951B0E-5D9D-4D8D-BCED-E5B55199AC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888" y="343632"/>
            <a:ext cx="762066" cy="731583"/>
          </a:xfrm>
          <a:prstGeom prst="rect">
            <a:avLst/>
          </a:prstGeom>
        </p:spPr>
      </p:pic>
      <p:pic>
        <p:nvPicPr>
          <p:cNvPr id="11266" name="Picture 2">
            <a:extLst>
              <a:ext uri="{FF2B5EF4-FFF2-40B4-BE49-F238E27FC236}">
                <a16:creationId xmlns:a16="http://schemas.microsoft.com/office/drawing/2014/main" id="{B8A6421F-D7B3-4054-A6D1-6819213364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660440" y="343632"/>
            <a:ext cx="1998160" cy="2014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3B1E3761-54C5-40EF-8EB5-449B41DA7F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54335" y="2748067"/>
            <a:ext cx="3104265" cy="350352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91ACC6B-8A61-49AD-9EE6-6C5D3254D9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7879" y="1262063"/>
            <a:ext cx="6834124" cy="436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0174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îṡ1îďe">
            <a:extLst>
              <a:ext uri="{FF2B5EF4-FFF2-40B4-BE49-F238E27FC236}">
                <a16:creationId xmlns:a16="http://schemas.microsoft.com/office/drawing/2014/main" id="{20690E85-ED27-48F9-9091-8C13DC3AB75C}"/>
              </a:ext>
            </a:extLst>
          </p:cNvPr>
          <p:cNvSpPr txBox="1"/>
          <p:nvPr/>
        </p:nvSpPr>
        <p:spPr bwMode="auto">
          <a:xfrm>
            <a:off x="1235708" y="499441"/>
            <a:ext cx="1926592" cy="4199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rIns="90000" anchor="ctr">
            <a:normAutofit/>
          </a:bodyPr>
          <a:lstStyle/>
          <a:p>
            <a:pPr algn="ctr">
              <a:spcBef>
                <a:spcPct val="0"/>
              </a:spcBef>
            </a:pPr>
            <a:r>
              <a:rPr lang="zh-CN" altLang="en-US" b="1" dirty="0"/>
              <a:t>甘特图与文档更新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5951B0E-5D9D-4D8D-BCED-E5B55199AC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888" y="343632"/>
            <a:ext cx="762066" cy="731583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EB15B07D-6B8C-4655-9DBE-A0CBC17250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6954" y="1340528"/>
            <a:ext cx="4343839" cy="456326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9C6A3B8-DF4A-4FF3-A755-987C2FF388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6404" y="3429000"/>
            <a:ext cx="5579401" cy="273007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9C71310-D70C-44CC-841F-C046488990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2332" y="1340528"/>
            <a:ext cx="6058425" cy="1897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0513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îṡ1îďe">
            <a:extLst>
              <a:ext uri="{FF2B5EF4-FFF2-40B4-BE49-F238E27FC236}">
                <a16:creationId xmlns:a16="http://schemas.microsoft.com/office/drawing/2014/main" id="{20690E85-ED27-48F9-9091-8C13DC3AB75C}"/>
              </a:ext>
            </a:extLst>
          </p:cNvPr>
          <p:cNvSpPr txBox="1"/>
          <p:nvPr/>
        </p:nvSpPr>
        <p:spPr bwMode="auto">
          <a:xfrm>
            <a:off x="1235708" y="499441"/>
            <a:ext cx="1678942" cy="4199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rIns="90000" anchor="ctr">
            <a:normAutofit/>
          </a:bodyPr>
          <a:lstStyle/>
          <a:p>
            <a:pPr algn="ctr">
              <a:spcBef>
                <a:spcPct val="0"/>
              </a:spcBef>
            </a:pPr>
            <a:r>
              <a:rPr lang="zh-CN" altLang="en-US" b="1" dirty="0"/>
              <a:t>绩效评价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5951B0E-5D9D-4D8D-BCED-E5B55199AC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888" y="343632"/>
            <a:ext cx="762066" cy="731583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D5FFD466-CBBC-43FC-9D17-D1ADE1901EC1}"/>
              </a:ext>
            </a:extLst>
          </p:cNvPr>
          <p:cNvSpPr txBox="1"/>
          <p:nvPr/>
        </p:nvSpPr>
        <p:spPr>
          <a:xfrm>
            <a:off x="3240239" y="5569260"/>
            <a:ext cx="5711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/>
              <a:t>评分细则： 项目经理</a:t>
            </a:r>
            <a:r>
              <a:rPr lang="en-US" altLang="zh-CN" b="1" dirty="0">
                <a:solidFill>
                  <a:srgbClr val="FF0000"/>
                </a:solidFill>
              </a:rPr>
              <a:t>40%   </a:t>
            </a:r>
            <a:r>
              <a:rPr lang="zh-CN" altLang="en-US" b="1" dirty="0"/>
              <a:t>组员</a:t>
            </a:r>
            <a:r>
              <a:rPr lang="en-US" altLang="zh-CN" b="1" dirty="0"/>
              <a:t>A</a:t>
            </a:r>
            <a:r>
              <a:rPr lang="en-US" altLang="zh-CN" b="1" dirty="0">
                <a:solidFill>
                  <a:srgbClr val="FF0000"/>
                </a:solidFill>
              </a:rPr>
              <a:t>30%    </a:t>
            </a:r>
            <a:r>
              <a:rPr lang="zh-CN" altLang="en-US" b="1" dirty="0"/>
              <a:t>组员</a:t>
            </a:r>
            <a:r>
              <a:rPr lang="en-US" altLang="zh-CN" b="1" dirty="0"/>
              <a:t>B</a:t>
            </a:r>
            <a:r>
              <a:rPr lang="en-US" altLang="zh-CN" b="1" dirty="0">
                <a:solidFill>
                  <a:srgbClr val="FF0000"/>
                </a:solidFill>
              </a:rPr>
              <a:t>30%</a:t>
            </a:r>
          </a:p>
        </p:txBody>
      </p:sp>
      <p:graphicFrame>
        <p:nvGraphicFramePr>
          <p:cNvPr id="3" name="表格 6">
            <a:extLst>
              <a:ext uri="{FF2B5EF4-FFF2-40B4-BE49-F238E27FC236}">
                <a16:creationId xmlns:a16="http://schemas.microsoft.com/office/drawing/2014/main" id="{D9E06D31-2372-4BA5-9705-1236C81E1E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2500451"/>
              </p:ext>
            </p:extLst>
          </p:nvPr>
        </p:nvGraphicFramePr>
        <p:xfrm>
          <a:off x="2028053" y="1516480"/>
          <a:ext cx="8135890" cy="3825039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760472">
                  <a:extLst>
                    <a:ext uri="{9D8B030D-6E8A-4147-A177-3AD203B41FA5}">
                      <a16:colId xmlns:a16="http://schemas.microsoft.com/office/drawing/2014/main" val="2692055689"/>
                    </a:ext>
                  </a:extLst>
                </a:gridCol>
                <a:gridCol w="2416965">
                  <a:extLst>
                    <a:ext uri="{9D8B030D-6E8A-4147-A177-3AD203B41FA5}">
                      <a16:colId xmlns:a16="http://schemas.microsoft.com/office/drawing/2014/main" val="3143943899"/>
                    </a:ext>
                  </a:extLst>
                </a:gridCol>
                <a:gridCol w="2488266">
                  <a:extLst>
                    <a:ext uri="{9D8B030D-6E8A-4147-A177-3AD203B41FA5}">
                      <a16:colId xmlns:a16="http://schemas.microsoft.com/office/drawing/2014/main" val="3330545568"/>
                    </a:ext>
                  </a:extLst>
                </a:gridCol>
                <a:gridCol w="1470187">
                  <a:extLst>
                    <a:ext uri="{9D8B030D-6E8A-4147-A177-3AD203B41FA5}">
                      <a16:colId xmlns:a16="http://schemas.microsoft.com/office/drawing/2014/main" val="639026099"/>
                    </a:ext>
                  </a:extLst>
                </a:gridCol>
              </a:tblGrid>
              <a:tr h="563679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buNone/>
                      </a:pPr>
                      <a:r>
                        <a:rPr lang="zh-CN" altLang="en-US" sz="20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成员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buNone/>
                      </a:pPr>
                      <a:r>
                        <a:rPr lang="zh-CN" altLang="en-US" sz="20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主要工作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buNone/>
                      </a:pPr>
                      <a:r>
                        <a:rPr lang="zh-CN" altLang="en-US" sz="20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分数详情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buNone/>
                      </a:pPr>
                      <a:r>
                        <a:rPr lang="zh-CN" altLang="en-US" sz="20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得分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97151531"/>
                  </a:ext>
                </a:extLst>
              </a:tr>
              <a:tr h="90584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/>
                        <a:t>陈玲曦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28600" indent="-228600" algn="l">
                        <a:buAutoNum type="arabicPeriod"/>
                      </a:pPr>
                      <a:r>
                        <a:rPr lang="zh-CN" altLang="en-US" sz="1400" dirty="0"/>
                        <a:t>编写用户手册</a:t>
                      </a:r>
                      <a:endParaRPr lang="en-US" altLang="zh-CN" sz="1400" dirty="0"/>
                    </a:p>
                    <a:p>
                      <a:pPr marL="228600" indent="-228600" algn="l">
                        <a:buAutoNum type="arabicPeriod"/>
                      </a:pPr>
                      <a:r>
                        <a:rPr lang="zh-CN" altLang="en-US" sz="1400" dirty="0"/>
                        <a:t>编写测试计划</a:t>
                      </a:r>
                      <a:endParaRPr lang="en-US" altLang="zh-CN" sz="1400" dirty="0"/>
                    </a:p>
                    <a:p>
                      <a:pPr marL="228600" indent="-228600" algn="l">
                        <a:buAutoNum type="arabicPeriod"/>
                      </a:pPr>
                      <a:r>
                        <a:rPr lang="zh-CN" altLang="en-US" sz="1400" dirty="0"/>
                        <a:t>编写详细设计说明书</a:t>
                      </a:r>
                      <a:endParaRPr lang="en-US" altLang="zh-CN" sz="1400" dirty="0"/>
                    </a:p>
                    <a:p>
                      <a:pPr marL="228600" indent="-228600" algn="l">
                        <a:buAutoNum type="arabicPeriod"/>
                      </a:pPr>
                      <a:r>
                        <a:rPr lang="zh-CN" altLang="en-US" sz="1400" dirty="0"/>
                        <a:t>管理员模块盒图的制作</a:t>
                      </a:r>
                      <a:endParaRPr lang="en-US" altLang="zh-CN" sz="1400" dirty="0"/>
                    </a:p>
                    <a:p>
                      <a:pPr marL="228600" indent="-228600" algn="l">
                        <a:buAutoNum type="arabicPeriod"/>
                      </a:pPr>
                      <a:r>
                        <a:rPr lang="zh-CN" altLang="en-US" sz="1400" dirty="0"/>
                        <a:t>往期文档的修改</a:t>
                      </a:r>
                      <a:endParaRPr lang="en-US" altLang="zh-CN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44220696"/>
                  </a:ext>
                </a:extLst>
              </a:tr>
              <a:tr h="90584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/>
                        <a:t>刘书宇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28600" indent="-228600" algn="l">
                        <a:buAutoNum type="arabicPeriod"/>
                      </a:pPr>
                      <a:r>
                        <a:rPr lang="zh-CN" altLang="en-US" sz="1400" dirty="0"/>
                        <a:t>数据库中</a:t>
                      </a:r>
                      <a:r>
                        <a:rPr lang="en-US" altLang="zh-CN" sz="1400" dirty="0"/>
                        <a:t>IPO</a:t>
                      </a:r>
                      <a:r>
                        <a:rPr lang="zh-CN" altLang="en-US" sz="1400" dirty="0"/>
                        <a:t>图的制作</a:t>
                      </a:r>
                      <a:endParaRPr lang="en-US" altLang="zh-CN" sz="1400" dirty="0"/>
                    </a:p>
                    <a:p>
                      <a:pPr marL="228600" indent="-228600" algn="l">
                        <a:buAutoNum type="arabicPeriod"/>
                      </a:pPr>
                      <a:r>
                        <a:rPr lang="zh-CN" altLang="en-US" sz="1400" dirty="0"/>
                        <a:t>用户信息模块</a:t>
                      </a:r>
                      <a:r>
                        <a:rPr lang="en-US" altLang="zh-CN" sz="1400" dirty="0"/>
                        <a:t>PAD</a:t>
                      </a:r>
                      <a:r>
                        <a:rPr lang="zh-CN" altLang="en-US" sz="1400" dirty="0"/>
                        <a:t>图制作</a:t>
                      </a:r>
                      <a:endParaRPr lang="en-US" altLang="zh-CN" sz="1400" dirty="0"/>
                    </a:p>
                    <a:p>
                      <a:pPr marL="228600" indent="-228600" algn="l">
                        <a:buAutoNum type="arabicPeriod"/>
                      </a:pPr>
                      <a:r>
                        <a:rPr lang="zh-CN" altLang="en-US" sz="1400" dirty="0"/>
                        <a:t>完善界面原型</a:t>
                      </a:r>
                      <a:endParaRPr lang="en-US" altLang="zh-CN" sz="1400" dirty="0"/>
                    </a:p>
                    <a:p>
                      <a:pPr marL="228600" indent="-228600" algn="l">
                        <a:buAutoNum type="arabicPeriod"/>
                      </a:pPr>
                      <a:r>
                        <a:rPr lang="zh-CN" altLang="en-US" sz="1400" dirty="0"/>
                        <a:t>任务分工与安排</a:t>
                      </a:r>
                      <a:endParaRPr lang="en-US" altLang="zh-CN" sz="1400" dirty="0"/>
                    </a:p>
                    <a:p>
                      <a:pPr marL="228600" indent="-228600" algn="l">
                        <a:buAutoNum type="arabicPeriod"/>
                      </a:pPr>
                      <a:r>
                        <a:rPr lang="zh-CN" altLang="en-US" sz="1400" dirty="0"/>
                        <a:t>会议记录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44834297"/>
                  </a:ext>
                </a:extLst>
              </a:tr>
              <a:tr h="90584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/>
                        <a:t>童峻涛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28600" indent="-228600" algn="l">
                        <a:buAutoNum type="arabicPeriod"/>
                      </a:pPr>
                      <a:r>
                        <a:rPr lang="zh-CN" altLang="en-US" sz="1400" dirty="0"/>
                        <a:t>编写总体设计说明书</a:t>
                      </a:r>
                      <a:endParaRPr lang="en-US" altLang="zh-CN" sz="1400" dirty="0"/>
                    </a:p>
                    <a:p>
                      <a:pPr marL="228600" indent="-228600" algn="l">
                        <a:buAutoNum type="arabicPeriod"/>
                      </a:pPr>
                      <a:r>
                        <a:rPr lang="zh-CN" altLang="en-US" sz="1400" dirty="0"/>
                        <a:t>伪代码的编写</a:t>
                      </a:r>
                      <a:endParaRPr lang="en-US" altLang="zh-CN" sz="1400" dirty="0"/>
                    </a:p>
                    <a:p>
                      <a:pPr marL="228600" indent="-228600" algn="l">
                        <a:buAutoNum type="arabicPeriod"/>
                      </a:pPr>
                      <a:r>
                        <a:rPr lang="zh-CN" altLang="en-US" sz="1400" dirty="0"/>
                        <a:t>个人功能模块流程图制作</a:t>
                      </a:r>
                      <a:endParaRPr lang="en-US" altLang="zh-CN" sz="1400" dirty="0"/>
                    </a:p>
                    <a:p>
                      <a:pPr marL="228600" indent="-228600" algn="l">
                        <a:buAutoNum type="arabicPeriod"/>
                      </a:pPr>
                      <a:r>
                        <a:rPr lang="zh-CN" altLang="en-US" sz="1400" dirty="0"/>
                        <a:t>评审</a:t>
                      </a:r>
                      <a:r>
                        <a:rPr lang="en-US" altLang="zh-CN" sz="1400" dirty="0"/>
                        <a:t>PPT</a:t>
                      </a:r>
                      <a:r>
                        <a:rPr lang="zh-CN" altLang="en-US" sz="1400" dirty="0"/>
                        <a:t>的制作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314081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044276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资源 3811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91475" y="2133684"/>
            <a:ext cx="2460625" cy="3203575"/>
          </a:xfrm>
          <a:prstGeom prst="rect">
            <a:avLst/>
          </a:prstGeom>
        </p:spPr>
      </p:pic>
      <p:sp>
        <p:nvSpPr>
          <p:cNvPr id="23" name="矩形 22">
            <a:extLst>
              <a:ext uri="{FF2B5EF4-FFF2-40B4-BE49-F238E27FC236}">
                <a16:creationId xmlns:a16="http://schemas.microsoft.com/office/drawing/2014/main" id="{6CA69661-95CC-4D36-BEB6-AE18279875D2}"/>
              </a:ext>
            </a:extLst>
          </p:cNvPr>
          <p:cNvSpPr/>
          <p:nvPr/>
        </p:nvSpPr>
        <p:spPr>
          <a:xfrm>
            <a:off x="5582750" y="2005640"/>
            <a:ext cx="1026499" cy="3459665"/>
          </a:xfrm>
          <a:prstGeom prst="rect">
            <a:avLst/>
          </a:prstGeom>
        </p:spPr>
        <p:txBody>
          <a:bodyPr vert="wordArtVertRtl" wrap="none">
            <a:spAutoFit/>
          </a:bodyPr>
          <a:lstStyle/>
          <a:p>
            <a:pPr algn="ctr"/>
            <a:r>
              <a:rPr lang="en-US" altLang="zh-CN" sz="5400" b="1" dirty="0">
                <a:solidFill>
                  <a:schemeClr val="tx1"/>
                </a:solidFill>
                <a:cs typeface="+mn-ea"/>
                <a:sym typeface="+mn-lt"/>
              </a:rPr>
              <a:t>Q&amp;&amp;A</a:t>
            </a:r>
          </a:p>
        </p:txBody>
      </p:sp>
      <p:sp>
        <p:nvSpPr>
          <p:cNvPr id="24" name="îṡ1îďe">
            <a:extLst>
              <a:ext uri="{FF2B5EF4-FFF2-40B4-BE49-F238E27FC236}">
                <a16:creationId xmlns:a16="http://schemas.microsoft.com/office/drawing/2014/main" id="{5F7A7EBC-4864-424C-B026-50A644252F5D}"/>
              </a:ext>
            </a:extLst>
          </p:cNvPr>
          <p:cNvSpPr txBox="1"/>
          <p:nvPr/>
        </p:nvSpPr>
        <p:spPr bwMode="auto">
          <a:xfrm>
            <a:off x="1235708" y="499441"/>
            <a:ext cx="1545592" cy="4199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rIns="90000" anchor="ctr">
            <a:normAutofit/>
          </a:bodyPr>
          <a:lstStyle/>
          <a:p>
            <a:pPr algn="ctr">
              <a:spcBef>
                <a:spcPct val="0"/>
              </a:spcBef>
            </a:pPr>
            <a:r>
              <a:rPr lang="zh-CN" altLang="en-US" b="1" dirty="0"/>
              <a:t>你问我答</a:t>
            </a: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F723A5ED-1DF3-4E3F-BD2D-ADAF07E1C0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888" y="343632"/>
            <a:ext cx="762066" cy="731583"/>
          </a:xfrm>
          <a:prstGeom prst="rect">
            <a:avLst/>
          </a:prstGeom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D2E32725-8DCF-4FC7-9C46-C3F4DDD3F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5034" y="1879371"/>
            <a:ext cx="4057650" cy="405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53D72331-5DF7-441D-A68C-86B400D9E940}"/>
              </a:ext>
            </a:extLst>
          </p:cNvPr>
          <p:cNvSpPr txBox="1"/>
          <p:nvPr/>
        </p:nvSpPr>
        <p:spPr>
          <a:xfrm>
            <a:off x="2665729" y="2449284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问题辣么多！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50890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 descr="资源 331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9595" y="454025"/>
            <a:ext cx="3613150" cy="3442970"/>
          </a:xfrm>
          <a:prstGeom prst="rect">
            <a:avLst/>
          </a:prstGeom>
        </p:spPr>
      </p:pic>
      <p:pic>
        <p:nvPicPr>
          <p:cNvPr id="34" name="图片 33" descr="资源 1311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54935" y="3896995"/>
            <a:ext cx="1527810" cy="1630045"/>
          </a:xfrm>
          <a:prstGeom prst="rect">
            <a:avLst/>
          </a:prstGeom>
        </p:spPr>
      </p:pic>
      <p:pic>
        <p:nvPicPr>
          <p:cNvPr id="17" name="图片 16" descr="资源 3011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51908" r="-3575"/>
          <a:stretch>
            <a:fillRect/>
          </a:stretch>
        </p:blipFill>
        <p:spPr>
          <a:xfrm>
            <a:off x="4773295" y="-26035"/>
            <a:ext cx="2999105" cy="1464310"/>
          </a:xfrm>
          <a:prstGeom prst="rect">
            <a:avLst/>
          </a:prstGeom>
        </p:spPr>
      </p:pic>
      <p:pic>
        <p:nvPicPr>
          <p:cNvPr id="19" name="图片 18" descr="资源 3211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62145" y="1438275"/>
            <a:ext cx="1089025" cy="850900"/>
          </a:xfrm>
          <a:prstGeom prst="rect">
            <a:avLst/>
          </a:prstGeom>
        </p:spPr>
      </p:pic>
      <p:pic>
        <p:nvPicPr>
          <p:cNvPr id="3" name="图片 2" descr="资源 3511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98280" y="-48895"/>
            <a:ext cx="3079750" cy="306705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5786755" y="3482022"/>
            <a:ext cx="35096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谢谢大家！</a:t>
            </a:r>
            <a:endParaRPr lang="zh-CN" altLang="en-US" sz="48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14" name="TextBox 25">
            <a:extLst>
              <a:ext uri="{FF2B5EF4-FFF2-40B4-BE49-F238E27FC236}">
                <a16:creationId xmlns:a16="http://schemas.microsoft.com/office/drawing/2014/main" id="{11BC753B-E467-431B-93D2-7C7A1EFD36D9}"/>
              </a:ext>
            </a:extLst>
          </p:cNvPr>
          <p:cNvSpPr txBox="1"/>
          <p:nvPr/>
        </p:nvSpPr>
        <p:spPr>
          <a:xfrm>
            <a:off x="4810662" y="4568826"/>
            <a:ext cx="21502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685165" fontAlgn="base">
              <a:spcBef>
                <a:spcPct val="0"/>
              </a:spcBef>
              <a:spcAft>
                <a:spcPct val="0"/>
              </a:spcAft>
              <a:buFont typeface="Wingdings" panose="05000000000000000000" charset="0"/>
              <a:buChar char=""/>
              <a:defRPr/>
            </a:pPr>
            <a:r>
              <a:rPr lang="zh-CN" altLang="en-US" sz="1600" dirty="0">
                <a:cs typeface="+mn-ea"/>
                <a:sym typeface="+mn-lt"/>
              </a:rPr>
              <a:t>小组</a:t>
            </a:r>
            <a:r>
              <a:rPr lang="zh-CN" altLang="en-US" sz="1600" dirty="0">
                <a:solidFill>
                  <a:schemeClr val="tx1"/>
                </a:solidFill>
                <a:cs typeface="+mn-ea"/>
                <a:sym typeface="+mn-lt"/>
              </a:rPr>
              <a:t>：</a:t>
            </a:r>
            <a:r>
              <a:rPr lang="en-US" altLang="zh-CN" sz="1600" dirty="0">
                <a:solidFill>
                  <a:schemeClr val="tx1"/>
                </a:solidFill>
                <a:cs typeface="+mn-ea"/>
                <a:sym typeface="+mn-lt"/>
              </a:rPr>
              <a:t>G13</a:t>
            </a:r>
          </a:p>
        </p:txBody>
      </p:sp>
      <p:sp>
        <p:nvSpPr>
          <p:cNvPr id="15" name="TextBox 26">
            <a:extLst>
              <a:ext uri="{FF2B5EF4-FFF2-40B4-BE49-F238E27FC236}">
                <a16:creationId xmlns:a16="http://schemas.microsoft.com/office/drawing/2014/main" id="{6E98FBFD-B89E-43AA-963B-2CE7E48A1B30}"/>
              </a:ext>
            </a:extLst>
          </p:cNvPr>
          <p:cNvSpPr txBox="1"/>
          <p:nvPr/>
        </p:nvSpPr>
        <p:spPr>
          <a:xfrm>
            <a:off x="7414796" y="4568826"/>
            <a:ext cx="3708537" cy="338554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285750" indent="-285750" defTabSz="685165" fontAlgn="base">
              <a:spcBef>
                <a:spcPct val="0"/>
              </a:spcBef>
              <a:spcAft>
                <a:spcPct val="0"/>
              </a:spcAft>
              <a:buFont typeface="Wingdings" panose="05000000000000000000" charset="0"/>
              <a:buChar char=""/>
            </a:pPr>
            <a:r>
              <a:rPr lang="zh-CN" altLang="en-US" sz="1600" dirty="0">
                <a:cs typeface="+mn-ea"/>
                <a:sym typeface="+mn-lt"/>
              </a:rPr>
              <a:t>组员</a:t>
            </a:r>
            <a:r>
              <a:rPr lang="zh-CN" altLang="en-US" sz="1600" dirty="0">
                <a:solidFill>
                  <a:schemeClr val="tx1"/>
                </a:solidFill>
                <a:cs typeface="+mn-ea"/>
                <a:sym typeface="+mn-lt"/>
              </a:rPr>
              <a:t>：</a:t>
            </a:r>
            <a:r>
              <a:rPr lang="zh-CN" altLang="en-US" sz="1600" dirty="0">
                <a:cs typeface="+mn-ea"/>
                <a:sym typeface="+mn-lt"/>
              </a:rPr>
              <a:t>陈玲曦    刘书宇    童峻涛</a:t>
            </a:r>
            <a:endParaRPr lang="en-US" altLang="zh-CN" sz="1600" dirty="0">
              <a:solidFill>
                <a:schemeClr val="tx1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47446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îṣļïďê"/>
          <p:cNvSpPr/>
          <p:nvPr/>
        </p:nvSpPr>
        <p:spPr bwMode="auto">
          <a:xfrm>
            <a:off x="5696042" y="3516780"/>
            <a:ext cx="2195910" cy="2082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1.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文档的使用除了项目开发团队的内部使用外，还需提交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用户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和客户组织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负责人审查批准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。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2.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文档的使用遵守国家先关法律法规，未经允许不得对外公开，有一定的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保密性和私密性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。</a:t>
            </a:r>
          </a:p>
        </p:txBody>
      </p:sp>
      <p:sp>
        <p:nvSpPr>
          <p:cNvPr id="14" name="íŝļîḍè"/>
          <p:cNvSpPr txBox="1"/>
          <p:nvPr/>
        </p:nvSpPr>
        <p:spPr bwMode="auto">
          <a:xfrm>
            <a:off x="5587199" y="2860784"/>
            <a:ext cx="2195910" cy="4199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rIns="9000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1D626A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文档概述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1D626A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6" name="íşļîďe"/>
          <p:cNvSpPr/>
          <p:nvPr/>
        </p:nvSpPr>
        <p:spPr bwMode="auto">
          <a:xfrm>
            <a:off x="261239" y="2876881"/>
            <a:ext cx="2326011" cy="20822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我们小组开发的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记录分享软件（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Day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）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能够在手机上记录生活的点点滴滴，同时可以发布分享自己的遇到的有趣的新鲜事，收藏、点赞别人的动态。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7" name="îṡ1îďe"/>
          <p:cNvSpPr txBox="1"/>
          <p:nvPr/>
        </p:nvSpPr>
        <p:spPr bwMode="auto">
          <a:xfrm>
            <a:off x="665017" y="2237553"/>
            <a:ext cx="2195910" cy="4199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rIns="9000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1D626A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软件概述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1D626A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8" name="ïṥ1ïḍè"/>
          <p:cNvSpPr/>
          <p:nvPr/>
        </p:nvSpPr>
        <p:spPr bwMode="auto">
          <a:xfrm>
            <a:off x="2779242" y="3428999"/>
            <a:ext cx="2727605" cy="2082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项目名称：移动端记录分享服务型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App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应用程序（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Day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）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项目用途：在学生繁忙的生活中提供一些便利与休闲娱乐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任务提出者：杨枨老师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项目开发者：陈玲曦、刘书宇、童峻涛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用户：浙大城市学院学生</a:t>
            </a: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íṩľiḍê"/>
          <p:cNvSpPr txBox="1"/>
          <p:nvPr/>
        </p:nvSpPr>
        <p:spPr bwMode="auto">
          <a:xfrm>
            <a:off x="2779242" y="2650801"/>
            <a:ext cx="2195910" cy="4199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rIns="9000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1D626A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项目概述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1D626A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3" name="îṧḷíḓê"/>
          <p:cNvSpPr txBox="1"/>
          <p:nvPr/>
        </p:nvSpPr>
        <p:spPr bwMode="auto">
          <a:xfrm>
            <a:off x="9015370" y="2361402"/>
            <a:ext cx="2195910" cy="4199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rIns="9000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1D626A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基线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1D626A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2590046" y="2361402"/>
            <a:ext cx="0" cy="2192842"/>
          </a:xfrm>
          <a:prstGeom prst="line">
            <a:avLst/>
          </a:prstGeom>
          <a:ln w="3175" cap="rnd">
            <a:solidFill>
              <a:schemeClr val="bg1">
                <a:lumMod val="8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5506847" y="3249703"/>
            <a:ext cx="0" cy="2192842"/>
          </a:xfrm>
          <a:prstGeom prst="line">
            <a:avLst/>
          </a:prstGeom>
          <a:ln w="3175" cap="rnd">
            <a:solidFill>
              <a:schemeClr val="bg1">
                <a:lumMod val="8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7959668" y="3318395"/>
            <a:ext cx="0" cy="2192842"/>
          </a:xfrm>
          <a:prstGeom prst="line">
            <a:avLst/>
          </a:prstGeom>
          <a:ln w="3175" cap="rnd">
            <a:solidFill>
              <a:schemeClr val="bg1">
                <a:lumMod val="8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图片 3">
            <a:extLst>
              <a:ext uri="{FF2B5EF4-FFF2-40B4-BE49-F238E27FC236}">
                <a16:creationId xmlns:a16="http://schemas.microsoft.com/office/drawing/2014/main" id="{9E6E2C41-1927-4F2A-9EA9-0C5D9A653C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0934" y="364736"/>
            <a:ext cx="2222500" cy="208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03220C60-6C97-4C04-A8CF-4F426D26DA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9381028"/>
              </p:ext>
            </p:extLst>
          </p:nvPr>
        </p:nvGraphicFramePr>
        <p:xfrm>
          <a:off x="8081146" y="2992499"/>
          <a:ext cx="4064358" cy="284463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11006">
                  <a:extLst>
                    <a:ext uri="{9D8B030D-6E8A-4147-A177-3AD203B41FA5}">
                      <a16:colId xmlns:a16="http://schemas.microsoft.com/office/drawing/2014/main" val="503525037"/>
                    </a:ext>
                  </a:extLst>
                </a:gridCol>
                <a:gridCol w="754652">
                  <a:extLst>
                    <a:ext uri="{9D8B030D-6E8A-4147-A177-3AD203B41FA5}">
                      <a16:colId xmlns:a16="http://schemas.microsoft.com/office/drawing/2014/main" val="2992473050"/>
                    </a:ext>
                  </a:extLst>
                </a:gridCol>
                <a:gridCol w="1117600">
                  <a:extLst>
                    <a:ext uri="{9D8B030D-6E8A-4147-A177-3AD203B41FA5}">
                      <a16:colId xmlns:a16="http://schemas.microsoft.com/office/drawing/2014/main" val="2029852856"/>
                    </a:ext>
                  </a:extLst>
                </a:gridCol>
                <a:gridCol w="1181100">
                  <a:extLst>
                    <a:ext uri="{9D8B030D-6E8A-4147-A177-3AD203B41FA5}">
                      <a16:colId xmlns:a16="http://schemas.microsoft.com/office/drawing/2014/main" val="3200364998"/>
                    </a:ext>
                  </a:extLst>
                </a:gridCol>
              </a:tblGrid>
              <a:tr h="404691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zh-CN" sz="1200" kern="100" dirty="0">
                          <a:effectLst/>
                        </a:rPr>
                        <a:t>基线名称</a:t>
                      </a:r>
                      <a:endParaRPr lang="zh-CN" sz="12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zh-CN" sz="1200" kern="100" dirty="0">
                          <a:effectLst/>
                        </a:rPr>
                        <a:t>基线缩写</a:t>
                      </a:r>
                      <a:endParaRPr lang="zh-CN" sz="12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zh-CN" sz="1200" kern="100" dirty="0">
                          <a:effectLst/>
                        </a:rPr>
                        <a:t>计划建立日期</a:t>
                      </a:r>
                      <a:endParaRPr lang="zh-CN" sz="12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</a:pPr>
                      <a:r>
                        <a:rPr lang="zh-CN" altLang="en-US" sz="1200" b="1" kern="1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计划完成时间</a:t>
                      </a:r>
                    </a:p>
                  </a:txBody>
                  <a:tcPr marL="68580" marR="68580" marT="0" marB="0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1366350"/>
                  </a:ext>
                </a:extLst>
              </a:tr>
              <a:tr h="404691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zh-CN" sz="1200" kern="100">
                          <a:effectLst/>
                        </a:rPr>
                        <a:t>软件需求基线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200" kern="100">
                          <a:effectLst/>
                        </a:rPr>
                        <a:t>SRBL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200" kern="100" dirty="0">
                          <a:effectLst/>
                        </a:rPr>
                        <a:t>2020/11/07</a:t>
                      </a:r>
                      <a:endParaRPr lang="zh-CN" sz="12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200" kern="100" dirty="0">
                          <a:effectLst/>
                        </a:rPr>
                        <a:t>2020/11/18</a:t>
                      </a:r>
                      <a:endParaRPr lang="zh-CN" sz="12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18638006"/>
                  </a:ext>
                </a:extLst>
              </a:tr>
              <a:tr h="404691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zh-CN" sz="1200" kern="100" dirty="0">
                          <a:effectLst/>
                        </a:rPr>
                        <a:t>概要设计基线</a:t>
                      </a:r>
                      <a:endParaRPr lang="zh-CN" sz="12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200" kern="100">
                          <a:effectLst/>
                        </a:rPr>
                        <a:t>PDBL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200" kern="100" dirty="0">
                          <a:effectLst/>
                        </a:rPr>
                        <a:t>2020/11/19</a:t>
                      </a:r>
                      <a:endParaRPr lang="zh-CN" sz="12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200" kern="100" dirty="0">
                          <a:effectLst/>
                        </a:rPr>
                        <a:t>2020/11/26</a:t>
                      </a:r>
                      <a:endParaRPr lang="zh-CN" sz="12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65179153"/>
                  </a:ext>
                </a:extLst>
              </a:tr>
              <a:tr h="404691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zh-CN" sz="1200" kern="100" dirty="0">
                          <a:effectLst/>
                        </a:rPr>
                        <a:t>详细设计基线</a:t>
                      </a:r>
                      <a:endParaRPr lang="zh-CN" sz="12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200" kern="100">
                          <a:effectLst/>
                        </a:rPr>
                        <a:t>DDBL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200" kern="100" dirty="0">
                          <a:effectLst/>
                        </a:rPr>
                        <a:t>2020/11/27</a:t>
                      </a:r>
                      <a:endParaRPr lang="zh-CN" sz="12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200" kern="100" dirty="0">
                          <a:effectLst/>
                        </a:rPr>
                        <a:t>2020/12/03</a:t>
                      </a:r>
                      <a:endParaRPr lang="zh-CN" sz="12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22853099"/>
                  </a:ext>
                </a:extLst>
              </a:tr>
              <a:tr h="404691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zh-CN" sz="1200" kern="100">
                          <a:effectLst/>
                        </a:rPr>
                        <a:t>代码基线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200" kern="100">
                          <a:effectLst/>
                        </a:rPr>
                        <a:t>SCBL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200" kern="100" dirty="0">
                          <a:effectLst/>
                        </a:rPr>
                        <a:t>2020/12/04</a:t>
                      </a:r>
                      <a:endParaRPr lang="zh-CN" sz="12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200" kern="100" dirty="0">
                          <a:effectLst/>
                        </a:rPr>
                        <a:t>2020/12/20</a:t>
                      </a:r>
                      <a:endParaRPr lang="zh-CN" sz="12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58664883"/>
                  </a:ext>
                </a:extLst>
              </a:tr>
              <a:tr h="404691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zh-CN" sz="1200" kern="100" dirty="0">
                          <a:effectLst/>
                        </a:rPr>
                        <a:t>测试基线</a:t>
                      </a:r>
                      <a:endParaRPr lang="zh-CN" sz="12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200" kern="100">
                          <a:effectLst/>
                        </a:rPr>
                        <a:t>STBL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200" kern="100" dirty="0">
                          <a:effectLst/>
                        </a:rPr>
                        <a:t>2020/12/21</a:t>
                      </a:r>
                      <a:endParaRPr lang="zh-CN" sz="12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200" kern="100" dirty="0">
                          <a:effectLst/>
                        </a:rPr>
                        <a:t>2020/12/30</a:t>
                      </a:r>
                      <a:endParaRPr lang="zh-CN" sz="12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94185671"/>
                  </a:ext>
                </a:extLst>
              </a:tr>
              <a:tr h="404691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zh-CN" sz="1200" kern="100" dirty="0">
                          <a:effectLst/>
                        </a:rPr>
                        <a:t>运行基线</a:t>
                      </a:r>
                      <a:endParaRPr lang="zh-CN" sz="12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200" kern="100" dirty="0">
                          <a:effectLst/>
                        </a:rPr>
                        <a:t>PRBL</a:t>
                      </a:r>
                      <a:endParaRPr lang="zh-CN" sz="12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200" kern="100" dirty="0">
                          <a:effectLst/>
                        </a:rPr>
                        <a:t>2020/12/31</a:t>
                      </a:r>
                      <a:endParaRPr lang="zh-CN" sz="12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200" kern="100" dirty="0">
                          <a:effectLst/>
                        </a:rPr>
                        <a:t>2021/01/13</a:t>
                      </a:r>
                      <a:endParaRPr lang="zh-CN" sz="12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514234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685625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资源 811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65320" y="3714750"/>
            <a:ext cx="320675" cy="1308100"/>
          </a:xfrm>
          <a:prstGeom prst="rect">
            <a:avLst/>
          </a:prstGeom>
        </p:spPr>
      </p:pic>
      <p:pic>
        <p:nvPicPr>
          <p:cNvPr id="23" name="图片 22" descr="资源 1611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73095" y="1620520"/>
            <a:ext cx="1771650" cy="86995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5782945" y="3257550"/>
            <a:ext cx="4997450" cy="7683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4400" b="1" dirty="0">
                <a:cs typeface="+mn-ea"/>
                <a:sym typeface="+mn-lt"/>
              </a:rPr>
              <a:t>系统级设计决策</a:t>
            </a:r>
          </a:p>
        </p:txBody>
      </p:sp>
      <p:sp>
        <p:nvSpPr>
          <p:cNvPr id="3" name="矩形 2"/>
          <p:cNvSpPr/>
          <p:nvPr/>
        </p:nvSpPr>
        <p:spPr>
          <a:xfrm>
            <a:off x="6584973" y="1319441"/>
            <a:ext cx="3393878" cy="18620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6600" b="1" dirty="0">
                <a:solidFill>
                  <a:schemeClr val="tx1"/>
                </a:solidFill>
                <a:cs typeface="+mn-ea"/>
                <a:sym typeface="+mn-lt"/>
              </a:rPr>
              <a:t>part</a:t>
            </a:r>
            <a:r>
              <a:rPr lang="en-US" altLang="zh-CN" sz="11500" b="1" dirty="0">
                <a:solidFill>
                  <a:schemeClr val="tx1"/>
                </a:solidFill>
                <a:cs typeface="+mn-ea"/>
                <a:sym typeface="+mn-lt"/>
              </a:rPr>
              <a:t>02</a:t>
            </a:r>
          </a:p>
        </p:txBody>
      </p:sp>
      <p:cxnSp>
        <p:nvCxnSpPr>
          <p:cNvPr id="5" name="PA_直接连接符 14"/>
          <p:cNvCxnSpPr/>
          <p:nvPr>
            <p:custDataLst>
              <p:tags r:id="rId1"/>
            </p:custDataLst>
          </p:nvPr>
        </p:nvCxnSpPr>
        <p:spPr>
          <a:xfrm>
            <a:off x="7006227" y="3215395"/>
            <a:ext cx="1134043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PA_直接连接符 14"/>
          <p:cNvCxnSpPr/>
          <p:nvPr>
            <p:custDataLst>
              <p:tags r:id="rId2"/>
            </p:custDataLst>
          </p:nvPr>
        </p:nvCxnSpPr>
        <p:spPr>
          <a:xfrm>
            <a:off x="8433230" y="3219359"/>
            <a:ext cx="1134043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A_椭圆 16"/>
          <p:cNvSpPr/>
          <p:nvPr>
            <p:custDataLst>
              <p:tags r:id="rId3"/>
            </p:custDataLst>
          </p:nvPr>
        </p:nvSpPr>
        <p:spPr>
          <a:xfrm>
            <a:off x="8240709" y="3180665"/>
            <a:ext cx="108000" cy="10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chemeClr val="tx1"/>
              </a:solidFill>
              <a:cs typeface="+mn-ea"/>
              <a:sym typeface="+mn-lt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7676AD4-E932-486A-8849-560334FEB93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69968" y="2607059"/>
            <a:ext cx="2437954" cy="2415791"/>
          </a:xfrm>
          <a:prstGeom prst="rect">
            <a:avLst/>
          </a:prstGeom>
        </p:spPr>
      </p:pic>
      <p:sp>
        <p:nvSpPr>
          <p:cNvPr id="28" name="菱形 27">
            <a:extLst>
              <a:ext uri="{FF2B5EF4-FFF2-40B4-BE49-F238E27FC236}">
                <a16:creationId xmlns:a16="http://schemas.microsoft.com/office/drawing/2014/main" id="{F522DDBE-1307-4784-8890-D21983A24DEE}"/>
              </a:ext>
            </a:extLst>
          </p:cNvPr>
          <p:cNvSpPr/>
          <p:nvPr/>
        </p:nvSpPr>
        <p:spPr>
          <a:xfrm>
            <a:off x="6094803" y="4398572"/>
            <a:ext cx="204716" cy="204716"/>
          </a:xfrm>
          <a:prstGeom prst="diamond">
            <a:avLst/>
          </a:prstGeom>
          <a:solidFill>
            <a:schemeClr val="accent5">
              <a:alpha val="8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菱形 28">
            <a:extLst>
              <a:ext uri="{FF2B5EF4-FFF2-40B4-BE49-F238E27FC236}">
                <a16:creationId xmlns:a16="http://schemas.microsoft.com/office/drawing/2014/main" id="{18201CCF-729B-4B3C-916B-4BB6027E85AD}"/>
              </a:ext>
            </a:extLst>
          </p:cNvPr>
          <p:cNvSpPr/>
          <p:nvPr/>
        </p:nvSpPr>
        <p:spPr>
          <a:xfrm>
            <a:off x="9142609" y="4398572"/>
            <a:ext cx="204716" cy="204716"/>
          </a:xfrm>
          <a:prstGeom prst="diamond">
            <a:avLst/>
          </a:prstGeom>
          <a:solidFill>
            <a:schemeClr val="accent5">
              <a:alpha val="8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86AFD23A-7EA4-4000-840E-81531A214710}"/>
              </a:ext>
            </a:extLst>
          </p:cNvPr>
          <p:cNvSpPr txBox="1"/>
          <p:nvPr/>
        </p:nvSpPr>
        <p:spPr>
          <a:xfrm>
            <a:off x="6299519" y="4347041"/>
            <a:ext cx="24429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可供选择的系统方案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25FE5137-DD19-4184-9E86-FA3A166E07E6}"/>
              </a:ext>
            </a:extLst>
          </p:cNvPr>
          <p:cNvSpPr txBox="1"/>
          <p:nvPr/>
        </p:nvSpPr>
        <p:spPr>
          <a:xfrm>
            <a:off x="9347325" y="4347041"/>
            <a:ext cx="24429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选取合理的系统方案</a:t>
            </a:r>
          </a:p>
        </p:txBody>
      </p:sp>
      <p:sp>
        <p:nvSpPr>
          <p:cNvPr id="33" name="菱形 32">
            <a:extLst>
              <a:ext uri="{FF2B5EF4-FFF2-40B4-BE49-F238E27FC236}">
                <a16:creationId xmlns:a16="http://schemas.microsoft.com/office/drawing/2014/main" id="{186C20D1-47A9-4AA0-9C29-C55750187232}"/>
              </a:ext>
            </a:extLst>
          </p:cNvPr>
          <p:cNvSpPr/>
          <p:nvPr/>
        </p:nvSpPr>
        <p:spPr>
          <a:xfrm>
            <a:off x="6094803" y="5008784"/>
            <a:ext cx="204716" cy="204716"/>
          </a:xfrm>
          <a:prstGeom prst="diamond">
            <a:avLst/>
          </a:prstGeom>
          <a:solidFill>
            <a:schemeClr val="accent5">
              <a:alpha val="8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51344819-6020-4875-80D8-13742E3E8828}"/>
              </a:ext>
            </a:extLst>
          </p:cNvPr>
          <p:cNvSpPr txBox="1"/>
          <p:nvPr/>
        </p:nvSpPr>
        <p:spPr>
          <a:xfrm>
            <a:off x="6299519" y="4957253"/>
            <a:ext cx="24429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可供选择的具体方案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2DD11048-9BF7-45B6-A89B-2CFD5D1076CA}"/>
              </a:ext>
            </a:extLst>
          </p:cNvPr>
          <p:cNvSpPr txBox="1"/>
          <p:nvPr/>
        </p:nvSpPr>
        <p:spPr>
          <a:xfrm>
            <a:off x="9347325" y="4963393"/>
            <a:ext cx="24429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选取合理的具体方案</a:t>
            </a:r>
          </a:p>
        </p:txBody>
      </p:sp>
      <p:sp>
        <p:nvSpPr>
          <p:cNvPr id="36" name="菱形 35">
            <a:extLst>
              <a:ext uri="{FF2B5EF4-FFF2-40B4-BE49-F238E27FC236}">
                <a16:creationId xmlns:a16="http://schemas.microsoft.com/office/drawing/2014/main" id="{471406B5-78C8-4AD0-A2DC-E6B3C3D3FD65}"/>
              </a:ext>
            </a:extLst>
          </p:cNvPr>
          <p:cNvSpPr/>
          <p:nvPr/>
        </p:nvSpPr>
        <p:spPr>
          <a:xfrm>
            <a:off x="9142609" y="5008784"/>
            <a:ext cx="204716" cy="204716"/>
          </a:xfrm>
          <a:prstGeom prst="diamond">
            <a:avLst/>
          </a:prstGeom>
          <a:solidFill>
            <a:schemeClr val="accent5">
              <a:alpha val="8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6536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7a4a8960-6304-4f4e-94b3-c7908b635fad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1649649" y="251930"/>
            <a:ext cx="8271540" cy="5193293"/>
            <a:chOff x="1649648" y="251930"/>
            <a:chExt cx="8271540" cy="5193293"/>
          </a:xfrm>
        </p:grpSpPr>
        <p:grpSp>
          <p:nvGrpSpPr>
            <p:cNvPr id="5" name="íṩḷîďè"/>
            <p:cNvGrpSpPr/>
            <p:nvPr/>
          </p:nvGrpSpPr>
          <p:grpSpPr>
            <a:xfrm>
              <a:off x="3932651" y="1634654"/>
              <a:ext cx="4107561" cy="3810569"/>
              <a:chOff x="3932651" y="1634654"/>
              <a:chExt cx="4107561" cy="3810569"/>
            </a:xfrm>
          </p:grpSpPr>
          <p:sp>
            <p:nvSpPr>
              <p:cNvPr id="18" name="i$ḻíďe"/>
              <p:cNvSpPr/>
              <p:nvPr/>
            </p:nvSpPr>
            <p:spPr bwMode="auto">
              <a:xfrm>
                <a:off x="4653399" y="4573936"/>
                <a:ext cx="416354" cy="864289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0" y="5423"/>
                    </a:moveTo>
                    <a:lnTo>
                      <a:pt x="12010" y="0"/>
                    </a:lnTo>
                    <a:lnTo>
                      <a:pt x="21600" y="13360"/>
                    </a:lnTo>
                    <a:lnTo>
                      <a:pt x="11612" y="21600"/>
                    </a:lnTo>
                    <a:lnTo>
                      <a:pt x="0" y="5423"/>
                    </a:lnTo>
                    <a:close/>
                    <a:moveTo>
                      <a:pt x="0" y="5423"/>
                    </a:move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" name="íSliďê"/>
              <p:cNvSpPr/>
              <p:nvPr/>
            </p:nvSpPr>
            <p:spPr bwMode="auto">
              <a:xfrm>
                <a:off x="4744367" y="4098052"/>
                <a:ext cx="3295845" cy="1333174"/>
              </a:xfrm>
              <a:custGeom>
                <a:avLst/>
                <a:gdLst>
                  <a:gd name="T0" fmla="*/ 0 w 21598"/>
                  <a:gd name="T1" fmla="*/ 0 h 21600"/>
                  <a:gd name="T2" fmla="*/ 0 w 21598"/>
                  <a:gd name="T3" fmla="*/ 0 h 21600"/>
                  <a:gd name="T4" fmla="*/ 0 w 21598"/>
                  <a:gd name="T5" fmla="*/ 0 h 21600"/>
                  <a:gd name="T6" fmla="*/ 0 w 21598"/>
                  <a:gd name="T7" fmla="*/ 0 h 21600"/>
                  <a:gd name="T8" fmla="*/ 0 w 21598"/>
                  <a:gd name="T9" fmla="*/ 0 h 21600"/>
                  <a:gd name="T10" fmla="*/ 0 w 21598"/>
                  <a:gd name="T11" fmla="*/ 0 h 21600"/>
                  <a:gd name="T12" fmla="*/ 0 w 21598"/>
                  <a:gd name="T13" fmla="*/ 0 h 21600"/>
                  <a:gd name="T14" fmla="*/ 0 w 21598"/>
                  <a:gd name="T15" fmla="*/ 0 h 21600"/>
                  <a:gd name="T16" fmla="*/ 0 w 21598"/>
                  <a:gd name="T17" fmla="*/ 0 h 21600"/>
                  <a:gd name="T18" fmla="*/ 0 w 21598"/>
                  <a:gd name="T19" fmla="*/ 0 h 21600"/>
                  <a:gd name="T20" fmla="*/ 0 w 21598"/>
                  <a:gd name="T21" fmla="*/ 0 h 21600"/>
                  <a:gd name="T22" fmla="*/ 0 w 21598"/>
                  <a:gd name="T23" fmla="*/ 0 h 21600"/>
                  <a:gd name="T24" fmla="*/ 0 w 21598"/>
                  <a:gd name="T25" fmla="*/ 0 h 21600"/>
                  <a:gd name="T26" fmla="*/ 0 w 21598"/>
                  <a:gd name="T27" fmla="*/ 0 h 21600"/>
                  <a:gd name="T28" fmla="*/ 0 w 21598"/>
                  <a:gd name="T29" fmla="*/ 0 h 21600"/>
                  <a:gd name="T30" fmla="*/ 0 w 21598"/>
                  <a:gd name="T31" fmla="*/ 0 h 21600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21598" h="21600">
                    <a:moveTo>
                      <a:pt x="20841" y="0"/>
                    </a:moveTo>
                    <a:cubicBezTo>
                      <a:pt x="21090" y="1245"/>
                      <a:pt x="21278" y="2503"/>
                      <a:pt x="21404" y="3756"/>
                    </a:cubicBezTo>
                    <a:cubicBezTo>
                      <a:pt x="21531" y="5008"/>
                      <a:pt x="21595" y="6256"/>
                      <a:pt x="21597" y="7481"/>
                    </a:cubicBezTo>
                    <a:cubicBezTo>
                      <a:pt x="21600" y="8704"/>
                      <a:pt x="21540" y="9906"/>
                      <a:pt x="21418" y="11066"/>
                    </a:cubicBezTo>
                    <a:cubicBezTo>
                      <a:pt x="21296" y="12225"/>
                      <a:pt x="21112" y="13345"/>
                      <a:pt x="20865" y="14403"/>
                    </a:cubicBezTo>
                    <a:cubicBezTo>
                      <a:pt x="20598" y="15546"/>
                      <a:pt x="20270" y="16568"/>
                      <a:pt x="19890" y="17457"/>
                    </a:cubicBezTo>
                    <a:cubicBezTo>
                      <a:pt x="19510" y="18346"/>
                      <a:pt x="19077" y="19103"/>
                      <a:pt x="18600" y="19717"/>
                    </a:cubicBezTo>
                    <a:cubicBezTo>
                      <a:pt x="18123" y="20330"/>
                      <a:pt x="17602" y="20801"/>
                      <a:pt x="17044" y="21118"/>
                    </a:cubicBezTo>
                    <a:cubicBezTo>
                      <a:pt x="16486" y="21436"/>
                      <a:pt x="15892" y="21600"/>
                      <a:pt x="15270" y="21600"/>
                    </a:cubicBezTo>
                    <a:lnTo>
                      <a:pt x="1426" y="21600"/>
                    </a:lnTo>
                    <a:lnTo>
                      <a:pt x="0" y="11366"/>
                    </a:lnTo>
                    <a:lnTo>
                      <a:pt x="2659" y="4641"/>
                    </a:lnTo>
                    <a:lnTo>
                      <a:pt x="12989" y="4641"/>
                    </a:lnTo>
                    <a:lnTo>
                      <a:pt x="18343" y="7593"/>
                    </a:lnTo>
                    <a:lnTo>
                      <a:pt x="20841" y="0"/>
                    </a:lnTo>
                    <a:close/>
                    <a:moveTo>
                      <a:pt x="20841" y="0"/>
                    </a:move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" name="í$ḷïḍê"/>
              <p:cNvSpPr/>
              <p:nvPr/>
            </p:nvSpPr>
            <p:spPr bwMode="auto">
              <a:xfrm>
                <a:off x="5146726" y="4238018"/>
                <a:ext cx="1577947" cy="146964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0" y="21600"/>
                    </a:moveTo>
                    <a:lnTo>
                      <a:pt x="2011" y="0"/>
                    </a:lnTo>
                    <a:lnTo>
                      <a:pt x="19849" y="0"/>
                    </a:lnTo>
                    <a:lnTo>
                      <a:pt x="21600" y="21600"/>
                    </a:lnTo>
                    <a:lnTo>
                      <a:pt x="0" y="21600"/>
                    </a:lnTo>
                    <a:close/>
                    <a:moveTo>
                      <a:pt x="0" y="21600"/>
                    </a:move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" name="îṣḻiḓe"/>
              <p:cNvSpPr/>
              <p:nvPr/>
            </p:nvSpPr>
            <p:spPr bwMode="auto">
              <a:xfrm>
                <a:off x="6591719" y="4238018"/>
                <a:ext cx="944669" cy="32892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922" y="9704"/>
                    </a:moveTo>
                    <a:lnTo>
                      <a:pt x="0" y="0"/>
                    </a:lnTo>
                    <a:lnTo>
                      <a:pt x="15426" y="9825"/>
                    </a:lnTo>
                    <a:lnTo>
                      <a:pt x="21600" y="21600"/>
                    </a:lnTo>
                    <a:lnTo>
                      <a:pt x="2922" y="9704"/>
                    </a:lnTo>
                    <a:close/>
                    <a:moveTo>
                      <a:pt x="2922" y="9704"/>
                    </a:moveTo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" name="íṥļîḓê"/>
              <p:cNvSpPr/>
              <p:nvPr/>
            </p:nvSpPr>
            <p:spPr bwMode="auto">
              <a:xfrm>
                <a:off x="7270482" y="4007074"/>
                <a:ext cx="650772" cy="566862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8957" y="21600"/>
                    </a:moveTo>
                    <a:lnTo>
                      <a:pt x="0" y="14735"/>
                    </a:lnTo>
                    <a:lnTo>
                      <a:pt x="10443" y="0"/>
                    </a:lnTo>
                    <a:lnTo>
                      <a:pt x="21600" y="3757"/>
                    </a:lnTo>
                    <a:lnTo>
                      <a:pt x="8957" y="21600"/>
                    </a:lnTo>
                    <a:close/>
                    <a:moveTo>
                      <a:pt x="8957" y="21600"/>
                    </a:moveTo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" name="ïS1ïďe"/>
              <p:cNvSpPr/>
              <p:nvPr/>
            </p:nvSpPr>
            <p:spPr bwMode="auto">
              <a:xfrm>
                <a:off x="5192210" y="2110538"/>
                <a:ext cx="678762" cy="346415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0860" y="7702"/>
                    </a:moveTo>
                    <a:lnTo>
                      <a:pt x="21600" y="21600"/>
                    </a:lnTo>
                    <a:lnTo>
                      <a:pt x="4372" y="15238"/>
                    </a:lnTo>
                    <a:lnTo>
                      <a:pt x="0" y="0"/>
                    </a:lnTo>
                    <a:lnTo>
                      <a:pt x="20860" y="7702"/>
                    </a:lnTo>
                    <a:close/>
                    <a:moveTo>
                      <a:pt x="20860" y="7702"/>
                    </a:moveTo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" name="ï$ḻîḋe"/>
              <p:cNvSpPr/>
              <p:nvPr/>
            </p:nvSpPr>
            <p:spPr bwMode="auto">
              <a:xfrm>
                <a:off x="3932651" y="2194517"/>
                <a:ext cx="2022292" cy="3250706"/>
              </a:xfrm>
              <a:custGeom>
                <a:avLst/>
                <a:gdLst>
                  <a:gd name="T0" fmla="*/ 0 w 21571"/>
                  <a:gd name="T1" fmla="*/ 0 h 21600"/>
                  <a:gd name="T2" fmla="*/ 0 w 21571"/>
                  <a:gd name="T3" fmla="*/ 0 h 21600"/>
                  <a:gd name="T4" fmla="*/ 0 w 21571"/>
                  <a:gd name="T5" fmla="*/ 0 h 21600"/>
                  <a:gd name="T6" fmla="*/ 0 w 21571"/>
                  <a:gd name="T7" fmla="*/ 0 h 21600"/>
                  <a:gd name="T8" fmla="*/ 0 w 21571"/>
                  <a:gd name="T9" fmla="*/ 0 h 21600"/>
                  <a:gd name="T10" fmla="*/ 0 w 21571"/>
                  <a:gd name="T11" fmla="*/ 0 h 21600"/>
                  <a:gd name="T12" fmla="*/ 0 w 21571"/>
                  <a:gd name="T13" fmla="*/ 0 h 21600"/>
                  <a:gd name="T14" fmla="*/ 0 w 21571"/>
                  <a:gd name="T15" fmla="*/ 0 h 21600"/>
                  <a:gd name="T16" fmla="*/ 0 w 21571"/>
                  <a:gd name="T17" fmla="*/ 0 h 21600"/>
                  <a:gd name="T18" fmla="*/ 0 w 21571"/>
                  <a:gd name="T19" fmla="*/ 0 h 21600"/>
                  <a:gd name="T20" fmla="*/ 0 w 21571"/>
                  <a:gd name="T21" fmla="*/ 0 h 21600"/>
                  <a:gd name="T22" fmla="*/ 0 w 21571"/>
                  <a:gd name="T23" fmla="*/ 0 h 21600"/>
                  <a:gd name="T24" fmla="*/ 0 w 21571"/>
                  <a:gd name="T25" fmla="*/ 0 h 21600"/>
                  <a:gd name="T26" fmla="*/ 0 w 21571"/>
                  <a:gd name="T27" fmla="*/ 0 h 21600"/>
                  <a:gd name="T28" fmla="*/ 0 w 21571"/>
                  <a:gd name="T29" fmla="*/ 0 h 21600"/>
                  <a:gd name="T30" fmla="*/ 0 w 21571"/>
                  <a:gd name="T31" fmla="*/ 0 h 21600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21571" h="21600">
                    <a:moveTo>
                      <a:pt x="12991" y="0"/>
                    </a:moveTo>
                    <a:lnTo>
                      <a:pt x="19819" y="804"/>
                    </a:lnTo>
                    <a:lnTo>
                      <a:pt x="21571" y="4643"/>
                    </a:lnTo>
                    <a:lnTo>
                      <a:pt x="13036" y="13865"/>
                    </a:lnTo>
                    <a:lnTo>
                      <a:pt x="7671" y="17284"/>
                    </a:lnTo>
                    <a:lnTo>
                      <a:pt x="10056" y="21600"/>
                    </a:lnTo>
                    <a:cubicBezTo>
                      <a:pt x="9071" y="21589"/>
                      <a:pt x="8131" y="21515"/>
                      <a:pt x="7249" y="21380"/>
                    </a:cubicBezTo>
                    <a:cubicBezTo>
                      <a:pt x="6366" y="21245"/>
                      <a:pt x="5541" y="21050"/>
                      <a:pt x="4786" y="20799"/>
                    </a:cubicBezTo>
                    <a:cubicBezTo>
                      <a:pt x="4030" y="20547"/>
                      <a:pt x="3345" y="20240"/>
                      <a:pt x="2742" y="19880"/>
                    </a:cubicBezTo>
                    <a:cubicBezTo>
                      <a:pt x="2139" y="19521"/>
                      <a:pt x="1619" y="19109"/>
                      <a:pt x="1193" y="18650"/>
                    </a:cubicBezTo>
                    <a:cubicBezTo>
                      <a:pt x="759" y="18181"/>
                      <a:pt x="444" y="17683"/>
                      <a:pt x="247" y="17167"/>
                    </a:cubicBezTo>
                    <a:cubicBezTo>
                      <a:pt x="50" y="16650"/>
                      <a:pt x="-29" y="16115"/>
                      <a:pt x="10" y="15569"/>
                    </a:cubicBezTo>
                    <a:cubicBezTo>
                      <a:pt x="48" y="15024"/>
                      <a:pt x="204" y="14469"/>
                      <a:pt x="477" y="13914"/>
                    </a:cubicBezTo>
                    <a:cubicBezTo>
                      <a:pt x="751" y="13358"/>
                      <a:pt x="1141" y="12802"/>
                      <a:pt x="1647" y="12255"/>
                    </a:cubicBezTo>
                    <a:lnTo>
                      <a:pt x="12991" y="0"/>
                    </a:lnTo>
                    <a:close/>
                    <a:moveTo>
                      <a:pt x="12991" y="0"/>
                    </a:move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" name="îŝḷïḋé"/>
              <p:cNvSpPr/>
              <p:nvPr/>
            </p:nvSpPr>
            <p:spPr bwMode="auto">
              <a:xfrm>
                <a:off x="5157222" y="2894346"/>
                <a:ext cx="804718" cy="138566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483" y="0"/>
                    </a:moveTo>
                    <a:lnTo>
                      <a:pt x="21600" y="1767"/>
                    </a:lnTo>
                    <a:lnTo>
                      <a:pt x="3858" y="19605"/>
                    </a:lnTo>
                    <a:lnTo>
                      <a:pt x="0" y="21600"/>
                    </a:lnTo>
                    <a:lnTo>
                      <a:pt x="21483" y="0"/>
                    </a:lnTo>
                    <a:close/>
                    <a:moveTo>
                      <a:pt x="21483" y="0"/>
                    </a:move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" name="işļíḍè"/>
              <p:cNvSpPr/>
              <p:nvPr/>
            </p:nvSpPr>
            <p:spPr bwMode="auto">
              <a:xfrm>
                <a:off x="4653399" y="4154038"/>
                <a:ext cx="647273" cy="640344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16800" y="4307"/>
                    </a:moveTo>
                    <a:lnTo>
                      <a:pt x="21600" y="0"/>
                    </a:lnTo>
                    <a:lnTo>
                      <a:pt x="7725" y="14281"/>
                    </a:lnTo>
                    <a:lnTo>
                      <a:pt x="0" y="21600"/>
                    </a:lnTo>
                    <a:lnTo>
                      <a:pt x="16800" y="4307"/>
                    </a:lnTo>
                    <a:close/>
                    <a:moveTo>
                      <a:pt x="16800" y="4307"/>
                    </a:moveTo>
                  </a:path>
                </a:pathLst>
              </a:custGeom>
              <a:solidFill>
                <a:srgbClr val="B619BF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" name="îşľïďè"/>
              <p:cNvSpPr/>
              <p:nvPr/>
            </p:nvSpPr>
            <p:spPr bwMode="auto">
              <a:xfrm>
                <a:off x="5192210" y="1634654"/>
                <a:ext cx="2687059" cy="2855302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w 21600"/>
                  <a:gd name="T21" fmla="*/ 0 h 21600"/>
                  <a:gd name="T22" fmla="*/ 0 w 21600"/>
                  <a:gd name="T23" fmla="*/ 0 h 21600"/>
                  <a:gd name="T24" fmla="*/ 0 w 21600"/>
                  <a:gd name="T25" fmla="*/ 0 h 21600"/>
                  <a:gd name="T26" fmla="*/ 0 w 21600"/>
                  <a:gd name="T27" fmla="*/ 0 h 21600"/>
                  <a:gd name="T28" fmla="*/ 0 w 21600"/>
                  <a:gd name="T29" fmla="*/ 0 h 21600"/>
                  <a:gd name="T30" fmla="*/ 0 w 21600"/>
                  <a:gd name="T31" fmla="*/ 0 h 21600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21600" h="21600">
                    <a:moveTo>
                      <a:pt x="6371" y="0"/>
                    </a:moveTo>
                    <a:cubicBezTo>
                      <a:pt x="7026" y="0"/>
                      <a:pt x="7666" y="89"/>
                      <a:pt x="8281" y="262"/>
                    </a:cubicBezTo>
                    <a:cubicBezTo>
                      <a:pt x="8896" y="434"/>
                      <a:pt x="9488" y="691"/>
                      <a:pt x="10044" y="1024"/>
                    </a:cubicBezTo>
                    <a:cubicBezTo>
                      <a:pt x="10600" y="1358"/>
                      <a:pt x="11122" y="1770"/>
                      <a:pt x="11601" y="2254"/>
                    </a:cubicBezTo>
                    <a:cubicBezTo>
                      <a:pt x="12080" y="2737"/>
                      <a:pt x="12515" y="3293"/>
                      <a:pt x="12897" y="3915"/>
                    </a:cubicBezTo>
                    <a:lnTo>
                      <a:pt x="21600" y="18090"/>
                    </a:lnTo>
                    <a:lnTo>
                      <a:pt x="18629" y="21600"/>
                    </a:lnTo>
                    <a:lnTo>
                      <a:pt x="13362" y="20496"/>
                    </a:lnTo>
                    <a:lnTo>
                      <a:pt x="6933" y="10023"/>
                    </a:lnTo>
                    <a:lnTo>
                      <a:pt x="5294" y="4611"/>
                    </a:lnTo>
                    <a:lnTo>
                      <a:pt x="0" y="3670"/>
                    </a:lnTo>
                    <a:cubicBezTo>
                      <a:pt x="383" y="3086"/>
                      <a:pt x="814" y="2564"/>
                      <a:pt x="1285" y="2111"/>
                    </a:cubicBezTo>
                    <a:cubicBezTo>
                      <a:pt x="1757" y="1657"/>
                      <a:pt x="2268" y="1271"/>
                      <a:pt x="2810" y="959"/>
                    </a:cubicBezTo>
                    <a:cubicBezTo>
                      <a:pt x="3352" y="646"/>
                      <a:pt x="3926" y="406"/>
                      <a:pt x="4522" y="245"/>
                    </a:cubicBezTo>
                    <a:cubicBezTo>
                      <a:pt x="5119" y="83"/>
                      <a:pt x="5738" y="0"/>
                      <a:pt x="6371" y="0"/>
                    </a:cubicBezTo>
                    <a:close/>
                    <a:moveTo>
                      <a:pt x="6371" y="0"/>
                    </a:moveTo>
                  </a:path>
                </a:pathLst>
              </a:custGeom>
              <a:solidFill>
                <a:schemeClr val="tx1">
                  <a:lumMod val="95000"/>
                  <a:lumOff val="5000"/>
                </a:schemeClr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  <p:sp>
            <p:nvSpPr>
              <p:cNvPr id="28" name="îŝlíḋê"/>
              <p:cNvSpPr/>
              <p:nvPr/>
            </p:nvSpPr>
            <p:spPr bwMode="auto">
              <a:xfrm>
                <a:off x="6038913" y="2950333"/>
                <a:ext cx="811716" cy="138566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600" y="21600"/>
                    </a:moveTo>
                    <a:lnTo>
                      <a:pt x="17571" y="19396"/>
                    </a:lnTo>
                    <a:lnTo>
                      <a:pt x="0" y="1558"/>
                    </a:lnTo>
                    <a:lnTo>
                      <a:pt x="323" y="0"/>
                    </a:lnTo>
                    <a:lnTo>
                      <a:pt x="21600" y="21600"/>
                    </a:lnTo>
                    <a:close/>
                    <a:moveTo>
                      <a:pt x="21600" y="21600"/>
                    </a:moveTo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" name="îṩľîde"/>
              <p:cNvSpPr/>
              <p:nvPr/>
            </p:nvSpPr>
            <p:spPr bwMode="auto">
              <a:xfrm>
                <a:off x="5849979" y="2250504"/>
                <a:ext cx="202929" cy="81530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600" y="18955"/>
                    </a:moveTo>
                    <a:lnTo>
                      <a:pt x="20313" y="21600"/>
                    </a:lnTo>
                    <a:lnTo>
                      <a:pt x="2475" y="5946"/>
                    </a:lnTo>
                    <a:lnTo>
                      <a:pt x="0" y="0"/>
                    </a:lnTo>
                    <a:lnTo>
                      <a:pt x="21600" y="18955"/>
                    </a:lnTo>
                    <a:close/>
                    <a:moveTo>
                      <a:pt x="21600" y="18955"/>
                    </a:moveTo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cxnSp>
          <p:nvCxnSpPr>
            <p:cNvPr id="6" name="Connector: Elbow 136"/>
            <p:cNvCxnSpPr>
              <a:cxnSpLocks/>
            </p:cNvCxnSpPr>
            <p:nvPr/>
          </p:nvCxnSpPr>
          <p:spPr>
            <a:xfrm rot="5400000" flipH="1" flipV="1">
              <a:off x="5638394" y="1131401"/>
              <a:ext cx="1707221" cy="199430"/>
            </a:xfrm>
            <a:prstGeom prst="bentConnector3">
              <a:avLst>
                <a:gd name="adj1" fmla="val 50000"/>
              </a:avLst>
            </a:prstGeom>
            <a:ln w="12700" cmpd="sng">
              <a:solidFill>
                <a:schemeClr val="tx1">
                  <a:lumMod val="95000"/>
                  <a:lumOff val="5000"/>
                </a:schemeClr>
              </a:solidFill>
              <a:prstDash val="sysDash"/>
              <a:headEnd type="none"/>
              <a:tailEnd type="oval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Connector: Elbow 137"/>
            <p:cNvCxnSpPr>
              <a:cxnSpLocks/>
            </p:cNvCxnSpPr>
            <p:nvPr/>
          </p:nvCxnSpPr>
          <p:spPr>
            <a:xfrm rot="5400000" flipH="1" flipV="1">
              <a:off x="7628574" y="3893349"/>
              <a:ext cx="1227771" cy="491191"/>
            </a:xfrm>
            <a:prstGeom prst="bentConnector3">
              <a:avLst>
                <a:gd name="adj1" fmla="val 50000"/>
              </a:avLst>
            </a:prstGeom>
            <a:ln w="12700" cmpd="sng">
              <a:solidFill>
                <a:schemeClr val="tx2">
                  <a:lumMod val="60000"/>
                  <a:lumOff val="40000"/>
                </a:schemeClr>
              </a:solidFill>
              <a:prstDash val="sysDash"/>
              <a:headEnd type="none"/>
              <a:tailEnd type="oval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Connector: Elbow 138"/>
            <p:cNvCxnSpPr>
              <a:cxnSpLocks/>
            </p:cNvCxnSpPr>
            <p:nvPr/>
          </p:nvCxnSpPr>
          <p:spPr>
            <a:xfrm rot="10800000">
              <a:off x="3330862" y="1924669"/>
              <a:ext cx="1548163" cy="808130"/>
            </a:xfrm>
            <a:prstGeom prst="bentConnector3">
              <a:avLst>
                <a:gd name="adj1" fmla="val 50000"/>
              </a:avLst>
            </a:prstGeom>
            <a:ln w="12700" cmpd="sng">
              <a:solidFill>
                <a:schemeClr val="accent2"/>
              </a:solidFill>
              <a:prstDash val="sysDash"/>
              <a:headEnd type="none"/>
              <a:tailEnd type="oval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ïŝlïdé"/>
            <p:cNvSpPr txBox="1"/>
            <p:nvPr/>
          </p:nvSpPr>
          <p:spPr>
            <a:xfrm>
              <a:off x="1649648" y="1816947"/>
              <a:ext cx="1368029" cy="215444"/>
            </a:xfrm>
            <a:prstGeom prst="rect">
              <a:avLst/>
            </a:prstGeom>
          </p:spPr>
          <p:txBody>
            <a:bodyPr vert="horz" wrap="none" lIns="144000" tIns="0" rIns="144000" bIns="0" anchor="ctr">
              <a:normAutofit/>
            </a:bodyPr>
            <a:lstStyle/>
            <a:p>
              <a:pPr algn="r">
                <a:spcBef>
                  <a:spcPct val="0"/>
                </a:spcBef>
              </a:pPr>
              <a:r>
                <a:rPr lang="en-US" altLang="zh-CN" sz="1400" b="1" dirty="0">
                  <a:solidFill>
                    <a:schemeClr val="accent2"/>
                  </a:solidFill>
                </a:rPr>
                <a:t>App</a:t>
              </a:r>
              <a:r>
                <a:rPr lang="zh-CN" altLang="en-US" sz="1400" b="1" dirty="0">
                  <a:solidFill>
                    <a:schemeClr val="accent2"/>
                  </a:solidFill>
                </a:rPr>
                <a:t>应用程序</a:t>
              </a:r>
            </a:p>
          </p:txBody>
        </p:sp>
        <p:sp>
          <p:nvSpPr>
            <p:cNvPr id="14" name="íṩḷïḑé"/>
            <p:cNvSpPr txBox="1"/>
            <p:nvPr/>
          </p:nvSpPr>
          <p:spPr>
            <a:xfrm>
              <a:off x="6775955" y="251930"/>
              <a:ext cx="1368029" cy="215444"/>
            </a:xfrm>
            <a:prstGeom prst="rect">
              <a:avLst/>
            </a:prstGeom>
          </p:spPr>
          <p:txBody>
            <a:bodyPr vert="horz" wrap="none" lIns="144000" tIns="0" rIns="144000" bIns="0" anchor="ctr">
              <a:normAutofit/>
            </a:bodyPr>
            <a:lstStyle/>
            <a:p>
              <a:pPr>
                <a:spcBef>
                  <a:spcPct val="0"/>
                </a:spcBef>
              </a:pPr>
              <a:r>
                <a:rPr lang="zh-CN" altLang="en-US" sz="1400" b="1" dirty="0"/>
                <a:t>微信小程序</a:t>
              </a:r>
            </a:p>
          </p:txBody>
        </p:sp>
        <p:sp>
          <p:nvSpPr>
            <p:cNvPr id="12" name="ïšḷîḓè"/>
            <p:cNvSpPr txBox="1"/>
            <p:nvPr/>
          </p:nvSpPr>
          <p:spPr>
            <a:xfrm>
              <a:off x="8553160" y="3400940"/>
              <a:ext cx="1368028" cy="215444"/>
            </a:xfrm>
            <a:prstGeom prst="rect">
              <a:avLst/>
            </a:prstGeom>
          </p:spPr>
          <p:txBody>
            <a:bodyPr vert="horz" wrap="none" lIns="144000" tIns="0" rIns="144000" bIns="0" anchor="ctr">
              <a:normAutofit/>
            </a:bodyPr>
            <a:lstStyle/>
            <a:p>
              <a:pPr>
                <a:spcBef>
                  <a:spcPct val="0"/>
                </a:spcBef>
              </a:pPr>
              <a:r>
                <a:rPr lang="en-US" altLang="zh-CN" sz="1400" b="1" dirty="0">
                  <a:solidFill>
                    <a:schemeClr val="bg2">
                      <a:lumMod val="50000"/>
                    </a:schemeClr>
                  </a:solidFill>
                </a:rPr>
                <a:t>H5</a:t>
              </a:r>
              <a:r>
                <a:rPr lang="zh-CN" altLang="en-US" sz="1400" b="1" dirty="0">
                  <a:solidFill>
                    <a:schemeClr val="bg2">
                      <a:lumMod val="50000"/>
                    </a:schemeClr>
                  </a:solidFill>
                </a:rPr>
                <a:t>网页</a:t>
              </a:r>
            </a:p>
          </p:txBody>
        </p:sp>
      </p:grpSp>
      <p:sp>
        <p:nvSpPr>
          <p:cNvPr id="43" name="îṡ1îďe">
            <a:extLst>
              <a:ext uri="{FF2B5EF4-FFF2-40B4-BE49-F238E27FC236}">
                <a16:creationId xmlns:a16="http://schemas.microsoft.com/office/drawing/2014/main" id="{B6EECBB4-FD80-4BC1-BB9F-01822605EEEC}"/>
              </a:ext>
            </a:extLst>
          </p:cNvPr>
          <p:cNvSpPr txBox="1"/>
          <p:nvPr/>
        </p:nvSpPr>
        <p:spPr bwMode="auto">
          <a:xfrm>
            <a:off x="1235708" y="499441"/>
            <a:ext cx="2195910" cy="4199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rIns="90000" anchor="ctr">
            <a:normAutofit/>
          </a:bodyPr>
          <a:lstStyle/>
          <a:p>
            <a:pPr algn="ctr">
              <a:spcBef>
                <a:spcPct val="0"/>
              </a:spcBef>
            </a:pPr>
            <a:r>
              <a:rPr lang="zh-CN" altLang="en-US" b="1" dirty="0"/>
              <a:t>可供选择的系统方案</a:t>
            </a:r>
            <a:endParaRPr lang="en-US" altLang="zh-CN" b="1" dirty="0"/>
          </a:p>
        </p:txBody>
      </p:sp>
      <p:pic>
        <p:nvPicPr>
          <p:cNvPr id="46" name="图片 45">
            <a:extLst>
              <a:ext uri="{FF2B5EF4-FFF2-40B4-BE49-F238E27FC236}">
                <a16:creationId xmlns:a16="http://schemas.microsoft.com/office/drawing/2014/main" id="{95A75C6C-2230-40C7-831B-844B4A1D2E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098" y="2214762"/>
            <a:ext cx="3263128" cy="2443629"/>
          </a:xfrm>
          <a:prstGeom prst="rect">
            <a:avLst/>
          </a:prstGeom>
        </p:spPr>
      </p:pic>
      <p:pic>
        <p:nvPicPr>
          <p:cNvPr id="49" name="图片 48">
            <a:extLst>
              <a:ext uri="{FF2B5EF4-FFF2-40B4-BE49-F238E27FC236}">
                <a16:creationId xmlns:a16="http://schemas.microsoft.com/office/drawing/2014/main" id="{AF922FC0-DFE3-4408-A646-CF6AE0A915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1295" y="453210"/>
            <a:ext cx="3653003" cy="2777360"/>
          </a:xfrm>
          <a:prstGeom prst="rect">
            <a:avLst/>
          </a:prstGeom>
        </p:spPr>
      </p:pic>
      <p:pic>
        <p:nvPicPr>
          <p:cNvPr id="53" name="图片 52">
            <a:extLst>
              <a:ext uri="{FF2B5EF4-FFF2-40B4-BE49-F238E27FC236}">
                <a16:creationId xmlns:a16="http://schemas.microsoft.com/office/drawing/2014/main" id="{15604A49-0ABC-4694-9353-E566742312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00018" y="3669542"/>
            <a:ext cx="3429795" cy="258025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1EC9B46-65D8-4CE1-80AC-016E64DD94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5873" y="4475960"/>
            <a:ext cx="869362" cy="86936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0594DF7D-B514-46EB-9457-84665BCC65B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8196" y="2883686"/>
            <a:ext cx="752977" cy="752977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5896079B-074B-40E7-A7B2-40E5AF463A0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2837" y="2827044"/>
            <a:ext cx="763280" cy="76328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4551B17E-56F0-44D1-9D25-F723EA20D47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4888" y="343632"/>
            <a:ext cx="762066" cy="731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8013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068830A-103E-4DEB-8D47-0CBE813879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2658" y="1184715"/>
            <a:ext cx="6866215" cy="4488569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A5E32579-1535-4028-B3F5-23D9FA1D31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6905" y="862257"/>
            <a:ext cx="2004137" cy="1202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C96686FD-023C-459C-A5FD-18A827F455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6905" y="3298452"/>
            <a:ext cx="2004137" cy="1290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îṡ1îďe">
            <a:extLst>
              <a:ext uri="{FF2B5EF4-FFF2-40B4-BE49-F238E27FC236}">
                <a16:creationId xmlns:a16="http://schemas.microsoft.com/office/drawing/2014/main" id="{ED8BC51E-746E-453F-B864-E06DAB199809}"/>
              </a:ext>
            </a:extLst>
          </p:cNvPr>
          <p:cNvSpPr txBox="1"/>
          <p:nvPr/>
        </p:nvSpPr>
        <p:spPr bwMode="auto">
          <a:xfrm>
            <a:off x="1235708" y="499441"/>
            <a:ext cx="2195910" cy="4199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rIns="90000" anchor="ctr">
            <a:normAutofit/>
          </a:bodyPr>
          <a:lstStyle/>
          <a:p>
            <a:pPr algn="ctr">
              <a:spcBef>
                <a:spcPct val="0"/>
              </a:spcBef>
            </a:pPr>
            <a:r>
              <a:rPr lang="zh-CN" altLang="en-US" b="1" dirty="0"/>
              <a:t>选择合理的系统方案</a:t>
            </a:r>
            <a:endParaRPr lang="en-US" altLang="zh-CN" b="1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D83A669-222C-4AE9-82EF-0138A517F5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888" y="343632"/>
            <a:ext cx="762066" cy="731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1600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35"/>
          <p:cNvCxnSpPr/>
          <p:nvPr/>
        </p:nvCxnSpPr>
        <p:spPr>
          <a:xfrm>
            <a:off x="6102149" y="1448780"/>
            <a:ext cx="0" cy="414451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本框 36">
            <a:extLst>
              <a:ext uri="{FF2B5EF4-FFF2-40B4-BE49-F238E27FC236}">
                <a16:creationId xmlns:a16="http://schemas.microsoft.com/office/drawing/2014/main" id="{EE9004CD-B436-41A5-9C17-33BF512084B0}"/>
              </a:ext>
            </a:extLst>
          </p:cNvPr>
          <p:cNvSpPr txBox="1"/>
          <p:nvPr/>
        </p:nvSpPr>
        <p:spPr>
          <a:xfrm>
            <a:off x="304016" y="2913738"/>
            <a:ext cx="574197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/>
              <a:t>1. 方案</a:t>
            </a:r>
          </a:p>
          <a:p>
            <a:r>
              <a:rPr lang="zh-CN" altLang="en-US" sz="1600" dirty="0"/>
              <a:t>    Java+ SpringBoot + Mybatis + Vue + MySql +阿里云服务器</a:t>
            </a:r>
          </a:p>
          <a:p>
            <a:r>
              <a:rPr lang="zh-CN" altLang="en-US" sz="1600" dirty="0"/>
              <a:t>2. 缺点</a:t>
            </a:r>
          </a:p>
          <a:p>
            <a:r>
              <a:rPr lang="en-US" altLang="zh-CN" sz="1600" dirty="0"/>
              <a:t>    </a:t>
            </a:r>
            <a:r>
              <a:rPr lang="zh-CN" altLang="en-US" sz="1600" dirty="0"/>
              <a:t>Spring 框架与 Vue 框架都是第一次使用，对其中很多东西并不熟悉，需要花费大量的时间自学。</a:t>
            </a:r>
          </a:p>
          <a:p>
            <a:r>
              <a:rPr lang="zh-CN" altLang="en-US" sz="1600" dirty="0"/>
              <a:t>3. 优点</a:t>
            </a:r>
          </a:p>
          <a:p>
            <a:r>
              <a:rPr lang="zh-CN" altLang="en-US" sz="1600" dirty="0"/>
              <a:t>    Vue 与 Mybatis 均简单易学且最终基本能实现预期效果。</a:t>
            </a:r>
          </a:p>
          <a:p>
            <a:r>
              <a:rPr lang="zh-CN" altLang="en-US" sz="1600" dirty="0"/>
              <a:t>4. 存在问题</a:t>
            </a:r>
          </a:p>
          <a:p>
            <a:r>
              <a:rPr lang="zh-CN" altLang="en-US" sz="1600" dirty="0"/>
              <a:t>    因为第一次使用相应的工具与技术，开发进度缓慢。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FDFE1CB7-28A7-475A-AC12-14646192483E}"/>
              </a:ext>
            </a:extLst>
          </p:cNvPr>
          <p:cNvSpPr txBox="1"/>
          <p:nvPr/>
        </p:nvSpPr>
        <p:spPr>
          <a:xfrm>
            <a:off x="6253562" y="2913738"/>
            <a:ext cx="609460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/>
              <a:t>1. 方案</a:t>
            </a:r>
          </a:p>
          <a:p>
            <a:r>
              <a:rPr lang="zh-CN" altLang="en-US" sz="1600" dirty="0"/>
              <a:t>    Java+ SpringBoot + Redis + Bootstap + MySql + 阿里云服务器</a:t>
            </a:r>
          </a:p>
          <a:p>
            <a:r>
              <a:rPr lang="zh-CN" altLang="en-US" sz="1600" dirty="0"/>
              <a:t>2. 缺点</a:t>
            </a:r>
          </a:p>
          <a:p>
            <a:r>
              <a:rPr lang="zh-CN" altLang="en-US" sz="1600" dirty="0"/>
              <a:t>（1）同样需要花费大量的时间自学；</a:t>
            </a:r>
          </a:p>
          <a:p>
            <a:r>
              <a:rPr lang="zh-CN" altLang="en-US" sz="1600" dirty="0"/>
              <a:t>（2）对于我们小组来说环境搭建较难。</a:t>
            </a:r>
          </a:p>
          <a:p>
            <a:r>
              <a:rPr lang="zh-CN" altLang="en-US" sz="1600" dirty="0"/>
              <a:t>3. 优点</a:t>
            </a:r>
          </a:p>
          <a:p>
            <a:r>
              <a:rPr lang="zh-CN" altLang="en-US" sz="1600" dirty="0"/>
              <a:t>    Redis 响应快，BootStrap 能让界面更加美观。</a:t>
            </a:r>
          </a:p>
          <a:p>
            <a:r>
              <a:rPr lang="zh-CN" altLang="en-US" sz="1600" dirty="0"/>
              <a:t>4. 存在问题</a:t>
            </a:r>
          </a:p>
          <a:p>
            <a:r>
              <a:rPr lang="zh-CN" altLang="en-US" sz="1600" dirty="0"/>
              <a:t>    环境搭配困难且开发进度缓慢。</a:t>
            </a:r>
          </a:p>
        </p:txBody>
      </p:sp>
      <p:sp>
        <p:nvSpPr>
          <p:cNvPr id="40" name="AutoShape 2">
            <a:extLst>
              <a:ext uri="{FF2B5EF4-FFF2-40B4-BE49-F238E27FC236}">
                <a16:creationId xmlns:a16="http://schemas.microsoft.com/office/drawing/2014/main" id="{54E534F1-6648-4ED2-97F2-604BD027615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91225" y="347927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1" name="AutoShape 4">
            <a:extLst>
              <a:ext uri="{FF2B5EF4-FFF2-40B4-BE49-F238E27FC236}">
                <a16:creationId xmlns:a16="http://schemas.microsoft.com/office/drawing/2014/main" id="{4E5D5C6D-DD1B-4686-8FC4-CE31E037BE1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143625" y="363167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4" name="îṡ1îďe">
            <a:extLst>
              <a:ext uri="{FF2B5EF4-FFF2-40B4-BE49-F238E27FC236}">
                <a16:creationId xmlns:a16="http://schemas.microsoft.com/office/drawing/2014/main" id="{5BCFEEC6-B46D-4487-B9F3-23A2E5BB9D02}"/>
              </a:ext>
            </a:extLst>
          </p:cNvPr>
          <p:cNvSpPr txBox="1"/>
          <p:nvPr/>
        </p:nvSpPr>
        <p:spPr bwMode="auto">
          <a:xfrm>
            <a:off x="2077046" y="2047338"/>
            <a:ext cx="2195910" cy="4199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rIns="90000" anchor="ctr">
            <a:normAutofit/>
          </a:bodyPr>
          <a:lstStyle/>
          <a:p>
            <a:pPr algn="ctr">
              <a:spcBef>
                <a:spcPct val="0"/>
              </a:spcBef>
            </a:pPr>
            <a:r>
              <a:rPr lang="zh-CN" altLang="en-US" sz="1600" b="1" dirty="0"/>
              <a:t>具体实现方案</a:t>
            </a:r>
            <a:r>
              <a:rPr lang="en-US" altLang="zh-CN" sz="1600" b="1" dirty="0"/>
              <a:t>1</a:t>
            </a:r>
          </a:p>
        </p:txBody>
      </p:sp>
      <p:sp>
        <p:nvSpPr>
          <p:cNvPr id="45" name="îṡ1îďe">
            <a:extLst>
              <a:ext uri="{FF2B5EF4-FFF2-40B4-BE49-F238E27FC236}">
                <a16:creationId xmlns:a16="http://schemas.microsoft.com/office/drawing/2014/main" id="{19EDC930-7593-456F-9E56-6209882C8960}"/>
              </a:ext>
            </a:extLst>
          </p:cNvPr>
          <p:cNvSpPr txBox="1"/>
          <p:nvPr/>
        </p:nvSpPr>
        <p:spPr bwMode="auto">
          <a:xfrm>
            <a:off x="8202908" y="2071853"/>
            <a:ext cx="2195910" cy="4199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rIns="90000" anchor="ctr">
            <a:normAutofit/>
          </a:bodyPr>
          <a:lstStyle/>
          <a:p>
            <a:pPr algn="ctr">
              <a:spcBef>
                <a:spcPct val="0"/>
              </a:spcBef>
            </a:pPr>
            <a:r>
              <a:rPr lang="zh-CN" altLang="en-US" sz="1600" b="1" dirty="0"/>
              <a:t>具体实现方案</a:t>
            </a:r>
            <a:r>
              <a:rPr lang="en-US" altLang="zh-CN" sz="1600" b="1" dirty="0"/>
              <a:t>2</a:t>
            </a:r>
          </a:p>
        </p:txBody>
      </p:sp>
      <p:sp>
        <p:nvSpPr>
          <p:cNvPr id="10" name="îṡ1îďe">
            <a:extLst>
              <a:ext uri="{FF2B5EF4-FFF2-40B4-BE49-F238E27FC236}">
                <a16:creationId xmlns:a16="http://schemas.microsoft.com/office/drawing/2014/main" id="{9788A583-46A8-4B8D-A56A-602DDECB05B1}"/>
              </a:ext>
            </a:extLst>
          </p:cNvPr>
          <p:cNvSpPr txBox="1"/>
          <p:nvPr/>
        </p:nvSpPr>
        <p:spPr bwMode="auto">
          <a:xfrm>
            <a:off x="1235708" y="499441"/>
            <a:ext cx="2195910" cy="4199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rIns="90000" anchor="ctr">
            <a:normAutofit/>
          </a:bodyPr>
          <a:lstStyle/>
          <a:p>
            <a:pPr algn="ctr">
              <a:spcBef>
                <a:spcPct val="0"/>
              </a:spcBef>
            </a:pPr>
            <a:r>
              <a:rPr lang="zh-CN" altLang="en-US" b="1" dirty="0"/>
              <a:t>可供选择的具体方案</a:t>
            </a:r>
            <a:endParaRPr lang="en-US" altLang="zh-CN" b="1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C09D8CE7-FE31-40A5-A285-523914F6B8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888" y="343632"/>
            <a:ext cx="762066" cy="731583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7637D87-997C-433A-A6AC-18C3260628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250" y="266674"/>
            <a:ext cx="2619375" cy="174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46184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140E9B2D-91B1-477E-A96A-719C78F2EB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4564" y="1580655"/>
            <a:ext cx="2458687" cy="3277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E7CF38B-4FCD-4914-AF6D-34400AC073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454" y="2035699"/>
            <a:ext cx="7734931" cy="2238881"/>
          </a:xfrm>
          <a:prstGeom prst="rect">
            <a:avLst/>
          </a:prstGeom>
        </p:spPr>
      </p:pic>
      <p:sp>
        <p:nvSpPr>
          <p:cNvPr id="5" name="îṡ1îďe">
            <a:extLst>
              <a:ext uri="{FF2B5EF4-FFF2-40B4-BE49-F238E27FC236}">
                <a16:creationId xmlns:a16="http://schemas.microsoft.com/office/drawing/2014/main" id="{913622D6-9A2E-4661-9DB5-BA618F4CAA09}"/>
              </a:ext>
            </a:extLst>
          </p:cNvPr>
          <p:cNvSpPr txBox="1"/>
          <p:nvPr/>
        </p:nvSpPr>
        <p:spPr bwMode="auto">
          <a:xfrm>
            <a:off x="1235708" y="499441"/>
            <a:ext cx="2195910" cy="4199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rIns="90000" anchor="ctr">
            <a:normAutofit/>
          </a:bodyPr>
          <a:lstStyle/>
          <a:p>
            <a:pPr algn="ctr">
              <a:spcBef>
                <a:spcPct val="0"/>
              </a:spcBef>
            </a:pPr>
            <a:r>
              <a:rPr lang="zh-CN" altLang="en-US" b="1" dirty="0"/>
              <a:t>选择合理的具体方案</a:t>
            </a:r>
            <a:endParaRPr lang="en-US" altLang="zh-CN" b="1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EE17B59-8565-4DA9-B0E2-38DDD0DD30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888" y="343632"/>
            <a:ext cx="762066" cy="731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97285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手绘简约工作总结PPT模板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4"/>
  <p:tag name="MH_CATEGORY" val="#YinZJG#"/>
  <p:tag name="MH_LAYOUT" val="TitleSubTitleText"/>
  <p:tag name="MH" val="20171106222338"/>
  <p:tag name="MH_LIBRARY" val="GRAPHIC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7a4a8960-6304-4f4e-94b3-c7908b635fad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heme/theme1.xml><?xml version="1.0" encoding="utf-8"?>
<a:theme xmlns:a="http://schemas.openxmlformats.org/drawingml/2006/main" name="第一PPT，www.1ppt.com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0A388"/>
      </a:accent1>
      <a:accent2>
        <a:srgbClr val="D381A2"/>
      </a:accent2>
      <a:accent3>
        <a:srgbClr val="92CDCF"/>
      </a:accent3>
      <a:accent4>
        <a:srgbClr val="D582A3"/>
      </a:accent4>
      <a:accent5>
        <a:srgbClr val="B1C0C9"/>
      </a:accent5>
      <a:accent6>
        <a:srgbClr val="00A388"/>
      </a:accent6>
      <a:hlink>
        <a:srgbClr val="0563C1"/>
      </a:hlink>
      <a:folHlink>
        <a:srgbClr val="954F72"/>
      </a:folHlink>
    </a:clrScheme>
    <a:fontScheme name="jk2iywlz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第一PPT，www.1ppt.com 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0A388"/>
      </a:accent1>
      <a:accent2>
        <a:srgbClr val="D381A2"/>
      </a:accent2>
      <a:accent3>
        <a:srgbClr val="92CDCF"/>
      </a:accent3>
      <a:accent4>
        <a:srgbClr val="D582A3"/>
      </a:accent4>
      <a:accent5>
        <a:srgbClr val="B1C0C9"/>
      </a:accent5>
      <a:accent6>
        <a:srgbClr val="00A388"/>
      </a:accent6>
      <a:hlink>
        <a:srgbClr val="0563C1"/>
      </a:hlink>
      <a:folHlink>
        <a:srgbClr val="954F72"/>
      </a:folHlink>
    </a:clrScheme>
    <a:fontScheme name="jk2iywlz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768394"/>
      </a:dk2>
      <a:lt2>
        <a:srgbClr val="F0F0F0"/>
      </a:lt2>
      <a:accent1>
        <a:srgbClr val="1D626A"/>
      </a:accent1>
      <a:accent2>
        <a:srgbClr val="00A9E2"/>
      </a:accent2>
      <a:accent3>
        <a:srgbClr val="324E63"/>
      </a:accent3>
      <a:accent4>
        <a:srgbClr val="0C8896"/>
      </a:accent4>
      <a:accent5>
        <a:srgbClr val="10B6C8"/>
      </a:accent5>
      <a:accent6>
        <a:srgbClr val="595959"/>
      </a:accent6>
      <a:hlink>
        <a:srgbClr val="4472C4"/>
      </a:hlink>
      <a:folHlink>
        <a:srgbClr val="BFBFBF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00A388"/>
    </a:accent1>
    <a:accent2>
      <a:srgbClr val="D381A2"/>
    </a:accent2>
    <a:accent3>
      <a:srgbClr val="92CDCF"/>
    </a:accent3>
    <a:accent4>
      <a:srgbClr val="D582A3"/>
    </a:accent4>
    <a:accent5>
      <a:srgbClr val="B1C0C9"/>
    </a:accent5>
    <a:accent6>
      <a:srgbClr val="00A388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00A388"/>
    </a:accent1>
    <a:accent2>
      <a:srgbClr val="D381A2"/>
    </a:accent2>
    <a:accent3>
      <a:srgbClr val="92CDCF"/>
    </a:accent3>
    <a:accent4>
      <a:srgbClr val="D582A3"/>
    </a:accent4>
    <a:accent5>
      <a:srgbClr val="B1C0C9"/>
    </a:accent5>
    <a:accent6>
      <a:srgbClr val="00A388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00A388"/>
    </a:accent1>
    <a:accent2>
      <a:srgbClr val="D381A2"/>
    </a:accent2>
    <a:accent3>
      <a:srgbClr val="92CDCF"/>
    </a:accent3>
    <a:accent4>
      <a:srgbClr val="D582A3"/>
    </a:accent4>
    <a:accent5>
      <a:srgbClr val="B1C0C9"/>
    </a:accent5>
    <a:accent6>
      <a:srgbClr val="00A388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234</TotalTime>
  <Words>1540</Words>
  <Application>Microsoft Office PowerPoint</Application>
  <PresentationFormat>宽屏</PresentationFormat>
  <Paragraphs>277</Paragraphs>
  <Slides>36</Slides>
  <Notes>11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36</vt:i4>
      </vt:variant>
    </vt:vector>
  </HeadingPairs>
  <TitlesOfParts>
    <vt:vector size="46" baseType="lpstr">
      <vt:lpstr>等线</vt:lpstr>
      <vt:lpstr>等线 Light</vt:lpstr>
      <vt:lpstr>方正尚酷简体</vt:lpstr>
      <vt:lpstr>微软雅黑</vt:lpstr>
      <vt:lpstr>Arial</vt:lpstr>
      <vt:lpstr>Calibri</vt:lpstr>
      <vt:lpstr>Wingdings</vt:lpstr>
      <vt:lpstr>第一PPT，www.1ppt.com</vt:lpstr>
      <vt:lpstr>第一PPT，www.1ppt.com 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>第一PPT，www.1ppt.com</Manager>
  <Company>第一PPT，www.1ppt.com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手绘简约工作总结PPT模板</dc:title>
  <dc:creator>第一PPT</dc:creator>
  <cp:keywords>www.1ppt.com</cp:keywords>
  <dc:description>www.1ppt.com</dc:description>
  <cp:lastModifiedBy>Anchovy</cp:lastModifiedBy>
  <cp:revision>96</cp:revision>
  <dcterms:created xsi:type="dcterms:W3CDTF">2017-11-23T03:32:34Z</dcterms:created>
  <dcterms:modified xsi:type="dcterms:W3CDTF">2020-12-09T07:21:22Z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2052-10.1.0.6929</vt:lpwstr>
  </property>
</Properties>
</file>